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96" r:id="rId2"/>
    <p:sldMasterId id="2147483837" r:id="rId3"/>
  </p:sldMasterIdLst>
  <p:notesMasterIdLst>
    <p:notesMasterId r:id="rId11"/>
  </p:notesMasterIdLst>
  <p:sldIdLst>
    <p:sldId id="283" r:id="rId4"/>
    <p:sldId id="318" r:id="rId5"/>
    <p:sldId id="335" r:id="rId6"/>
    <p:sldId id="336" r:id="rId7"/>
    <p:sldId id="331" r:id="rId8"/>
    <p:sldId id="291" r:id="rId9"/>
    <p:sldId id="337" r:id="rId10"/>
  </p:sldIdLst>
  <p:sldSz cx="12192000" cy="6858000"/>
  <p:notesSz cx="6858000" cy="9144000"/>
  <p:defaultTextStyle>
    <a:defPPr>
      <a:defRPr lang="pl-PL"/>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C4C"/>
    <a:srgbClr val="C2B0B9"/>
    <a:srgbClr val="965F77"/>
    <a:srgbClr val="B4A3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24" autoAdjust="0"/>
    <p:restoredTop sz="80961" autoAdjust="0"/>
  </p:normalViewPr>
  <p:slideViewPr>
    <p:cSldViewPr snapToGrid="0" snapToObjects="1">
      <p:cViewPr>
        <p:scale>
          <a:sx n="50" d="100"/>
          <a:sy n="50" d="100"/>
        </p:scale>
        <p:origin x="-966"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D89DD62-7849-450A-8E52-233A383FCDC9}" type="datetimeFigureOut">
              <a:rPr lang="pl-PL"/>
              <a:pPr>
                <a:defRPr/>
              </a:pPr>
              <a:t>2018-06-04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4D8180F-CB5B-48DD-B6ED-D24612D40C4B}" type="slidenum">
              <a:rPr lang="pl-PL"/>
              <a:pPr>
                <a:defRPr/>
              </a:pPr>
              <a:t>‹#›</a:t>
            </a:fld>
            <a:endParaRPr lang="pl-PL"/>
          </a:p>
        </p:txBody>
      </p:sp>
    </p:spTree>
    <p:extLst>
      <p:ext uri="{BB962C8B-B14F-4D97-AF65-F5344CB8AC3E}">
        <p14:creationId xmlns:p14="http://schemas.microsoft.com/office/powerpoint/2010/main" val="5960228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smtClean="0"/>
          </a:p>
        </p:txBody>
      </p:sp>
      <p:sp>
        <p:nvSpPr>
          <p:cNvPr id="7578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5B48929-1AFD-4F3F-9154-10E753051DC5}" type="slidenum">
              <a:rPr lang="pl-PL" altLang="pl-PL">
                <a:solidFill>
                  <a:srgbClr val="000000"/>
                </a:solidFill>
              </a:rPr>
              <a:pPr fontAlgn="base">
                <a:spcBef>
                  <a:spcPct val="0"/>
                </a:spcBef>
                <a:spcAft>
                  <a:spcPct val="0"/>
                </a:spcAft>
              </a:pPr>
              <a:t>1</a:t>
            </a:fld>
            <a:endParaRPr lang="pl-PL" altLang="pl-PL">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smtClean="0"/>
              <a:t>E. </a:t>
            </a:r>
            <a:r>
              <a:rPr lang="pl-PL" dirty="0" smtClean="0"/>
              <a:t>W zależności od jakości angielskiego tekstu, będziemy potrzebowali jednej z trzech poniższych usług:</a:t>
            </a:r>
          </a:p>
          <a:p>
            <a:r>
              <a:rPr lang="pl-PL" dirty="0" err="1" smtClean="0"/>
              <a:t>Proofreading</a:t>
            </a:r>
            <a:r>
              <a:rPr lang="pl-PL" dirty="0" smtClean="0"/>
              <a:t> (korekta tekstu),</a:t>
            </a:r>
          </a:p>
          <a:p>
            <a:r>
              <a:rPr lang="pl-PL" dirty="0" smtClean="0"/>
              <a:t>Language Editing (edycja tekstu),</a:t>
            </a:r>
          </a:p>
          <a:p>
            <a:r>
              <a:rPr lang="pl-PL" dirty="0" smtClean="0"/>
              <a:t>Re-</a:t>
            </a:r>
            <a:r>
              <a:rPr lang="pl-PL" dirty="0" err="1" smtClean="0"/>
              <a:t>writing</a:t>
            </a:r>
            <a:r>
              <a:rPr lang="pl-PL" dirty="0" smtClean="0"/>
              <a:t> (przepisanie tekstu). http://amberediting.pl/blog/efektywne-pisanie-artykulu-naukowego-po-angielsku/ </a:t>
            </a:r>
          </a:p>
          <a:p>
            <a:pPr>
              <a:spcBef>
                <a:spcPct val="0"/>
              </a:spcBef>
            </a:pPr>
            <a:endParaRPr lang="pl-PL" altLang="pl-PL" dirty="0" smtClean="0"/>
          </a:p>
        </p:txBody>
      </p:sp>
      <p:sp>
        <p:nvSpPr>
          <p:cNvPr id="7782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1D1B75C-F5A4-44E0-A45D-458DFDD073FA}" type="slidenum">
              <a:rPr lang="pl-PL" altLang="pl-PL">
                <a:solidFill>
                  <a:srgbClr val="000000"/>
                </a:solidFill>
              </a:rPr>
              <a:pPr fontAlgn="base">
                <a:spcBef>
                  <a:spcPct val="0"/>
                </a:spcBef>
                <a:spcAft>
                  <a:spcPct val="0"/>
                </a:spcAft>
              </a:pPr>
              <a:t>2</a:t>
            </a:fld>
            <a:endParaRPr lang="pl-PL" altLang="pl-PL">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dirty="0" smtClean="0"/>
              <a:t>Etyka</a:t>
            </a:r>
            <a:endParaRPr lang="pl-PL" altLang="pl-PL" dirty="0" smtClean="0"/>
          </a:p>
          <a:p>
            <a:pPr>
              <a:spcBef>
                <a:spcPct val="0"/>
              </a:spcBef>
            </a:pPr>
            <a:r>
              <a:rPr lang="pl-PL" altLang="pl-PL" dirty="0"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dirty="0" smtClean="0"/>
              <a:t>Szczegółowe informacje o </a:t>
            </a:r>
            <a:r>
              <a:rPr lang="pl-PL" altLang="pl-PL" b="1" dirty="0" smtClean="0"/>
              <a:t>etyce publikacji i stwierdzeniu nadużycia w publikacji (opartych na zaleceniach </a:t>
            </a:r>
            <a:r>
              <a:rPr lang="pl-PL" altLang="pl-PL" b="1" dirty="0" err="1" smtClean="0"/>
              <a:t>Elsevier</a:t>
            </a:r>
            <a:r>
              <a:rPr lang="pl-PL" altLang="pl-PL" b="1" dirty="0" smtClean="0"/>
              <a:t> i wytycznych COPE dla wydawców czasopism)</a:t>
            </a:r>
            <a:r>
              <a:rPr lang="pl-PL" altLang="pl-PL" dirty="0" smtClean="0"/>
              <a:t>, z którymi należy zapoznać się przed zgłoszeniem artykułu do redakcji, znajdą Państwo w poniższym linku.</a:t>
            </a:r>
          </a:p>
          <a:p>
            <a:pPr>
              <a:spcBef>
                <a:spcPct val="0"/>
              </a:spcBef>
            </a:pPr>
            <a:r>
              <a:rPr lang="pl-PL" altLang="pl-PL" b="1" dirty="0" smtClean="0"/>
              <a:t>Etyka publikacji i stwierdzenie nadużycia w publikacji </a:t>
            </a:r>
            <a:r>
              <a:rPr lang="pl-PL" altLang="pl-PL" b="1" dirty="0" smtClean="0">
                <a:hlinkClick r:id="rId3"/>
              </a:rPr>
              <a:t>(Pobierz)</a:t>
            </a:r>
            <a:endParaRPr lang="pl-PL" altLang="pl-PL" b="1" dirty="0" smtClean="0"/>
          </a:p>
          <a:p>
            <a:pPr>
              <a:spcBef>
                <a:spcPct val="0"/>
              </a:spcBef>
            </a:pPr>
            <a:endParaRPr lang="pl-PL" altLang="pl-PL" b="1" dirty="0" smtClean="0"/>
          </a:p>
          <a:p>
            <a:pPr>
              <a:spcBef>
                <a:spcPct val="0"/>
              </a:spcBef>
            </a:pPr>
            <a:r>
              <a:rPr lang="pl-PL" altLang="pl-PL" b="1" dirty="0" smtClean="0"/>
              <a:t>Współautorstwo artykułu</a:t>
            </a:r>
            <a:endParaRPr lang="pl-PL" altLang="pl-PL" dirty="0" smtClean="0"/>
          </a:p>
          <a:p>
            <a:pPr>
              <a:spcBef>
                <a:spcPct val="0"/>
              </a:spcBef>
            </a:pPr>
            <a:r>
              <a:rPr lang="pl-PL" altLang="pl-PL" dirty="0"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dirty="0"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dirty="0"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dirty="0" smtClean="0"/>
              <a:t>Deklaracja wkładu autorskiego oraz informacja o źródle finansowania</a:t>
            </a:r>
            <a:r>
              <a:rPr lang="pl-PL" altLang="pl-PL" dirty="0" smtClean="0"/>
              <a:t> </a:t>
            </a:r>
            <a:r>
              <a:rPr lang="pl-PL" altLang="pl-PL" dirty="0" smtClean="0">
                <a:hlinkClick r:id="rId4" tooltip="Deklaracja wkładu autorskiego_finasnowanie"/>
              </a:rPr>
              <a:t>(Pobierz)</a:t>
            </a:r>
            <a:endParaRPr lang="pl-PL" altLang="pl-PL" dirty="0" smtClean="0"/>
          </a:p>
          <a:p>
            <a:r>
              <a:rPr lang="pl-PL" sz="1200" b="0" i="0" u="none" strike="noStrike" kern="1200" baseline="0" dirty="0" smtClean="0">
                <a:solidFill>
                  <a:schemeClr val="tx1"/>
                </a:solidFill>
                <a:latin typeface="+mn-lt"/>
                <a:ea typeface="+mn-ea"/>
                <a:cs typeface="+mn-cs"/>
              </a:rPr>
              <a:t>Za głównego autora publikacji w czasopiśmie naukowym uznaje się autora pierwszego</a:t>
            </a:r>
          </a:p>
          <a:p>
            <a:r>
              <a:rPr lang="pl-PL" sz="1200" b="0" i="0" u="none" strike="noStrike" kern="1200" baseline="0" dirty="0" smtClean="0">
                <a:solidFill>
                  <a:schemeClr val="tx1"/>
                </a:solidFill>
                <a:latin typeface="+mn-lt"/>
                <a:ea typeface="+mn-ea"/>
                <a:cs typeface="+mn-cs"/>
              </a:rPr>
              <a:t>lub ostatniego lub korespondencyjnego, z uwzględnieniem przypadków równego wkładu</a:t>
            </a:r>
          </a:p>
          <a:p>
            <a:r>
              <a:rPr lang="pl-PL" sz="1200" b="0" i="0" u="none" strike="noStrike" kern="1200" baseline="0" dirty="0" smtClean="0">
                <a:solidFill>
                  <a:schemeClr val="tx1"/>
                </a:solidFill>
                <a:latin typeface="+mn-lt"/>
                <a:ea typeface="+mn-ea"/>
                <a:cs typeface="+mn-cs"/>
              </a:rPr>
              <a:t>wskazanych autorów. W publikacjach w czasopismach naukowych, w których obowiązuje</a:t>
            </a:r>
          </a:p>
          <a:p>
            <a:r>
              <a:rPr lang="pl-PL" sz="1200" b="0" i="0" u="none" strike="noStrike" kern="1200" baseline="0" dirty="0" smtClean="0">
                <a:solidFill>
                  <a:schemeClr val="tx1"/>
                </a:solidFill>
                <a:latin typeface="+mn-lt"/>
                <a:ea typeface="+mn-ea"/>
                <a:cs typeface="+mn-cs"/>
              </a:rPr>
              <a:t>alfabetyczna kolejność autorów, kierownik projektu deklaruje w systemie OSF, o którym</a:t>
            </a:r>
          </a:p>
          <a:p>
            <a:r>
              <a:rPr lang="pl-PL" sz="1200" b="0" i="0" u="none" strike="noStrike" kern="1200" baseline="0" dirty="0" smtClean="0">
                <a:solidFill>
                  <a:schemeClr val="tx1"/>
                </a:solidFill>
                <a:latin typeface="+mn-lt"/>
                <a:ea typeface="+mn-ea"/>
                <a:cs typeface="+mn-cs"/>
              </a:rPr>
              <a:t>mowa w ust. 12, iż jego wkład w powstanie publikacji był wiodący. https://www.nauka.gov.pl/g2/oryginal/2014_02/82ec0aa3e2fad9f318748c0af8790746.pdf </a:t>
            </a:r>
            <a:endParaRPr lang="pl-PL" altLang="pl-PL" dirty="0"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3</a:t>
            </a:fld>
            <a:endParaRPr lang="pl-PL" altLang="pl-PL">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dirty="0" smtClean="0"/>
              <a:t>Etyka</a:t>
            </a:r>
            <a:endParaRPr lang="pl-PL" altLang="pl-PL" dirty="0" smtClean="0"/>
          </a:p>
          <a:p>
            <a:pPr>
              <a:spcBef>
                <a:spcPct val="0"/>
              </a:spcBef>
            </a:pPr>
            <a:r>
              <a:rPr lang="pl-PL" altLang="pl-PL" dirty="0"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dirty="0" smtClean="0"/>
              <a:t>Szczegółowe informacje o </a:t>
            </a:r>
            <a:r>
              <a:rPr lang="pl-PL" altLang="pl-PL" b="1" dirty="0" smtClean="0"/>
              <a:t>etyce publikacji i stwierdzeniu nadużycia w publikacji (opartych na zaleceniach </a:t>
            </a:r>
            <a:r>
              <a:rPr lang="pl-PL" altLang="pl-PL" b="1" dirty="0" err="1" smtClean="0"/>
              <a:t>Elsevier</a:t>
            </a:r>
            <a:r>
              <a:rPr lang="pl-PL" altLang="pl-PL" b="1" dirty="0" smtClean="0"/>
              <a:t> i wytycznych COPE dla wydawców czasopism)</a:t>
            </a:r>
            <a:r>
              <a:rPr lang="pl-PL" altLang="pl-PL" dirty="0" smtClean="0"/>
              <a:t>, z którymi należy zapoznać się przed zgłoszeniem artykułu do redakcji, znajdą Państwo w poniższym linku.</a:t>
            </a:r>
          </a:p>
          <a:p>
            <a:pPr>
              <a:spcBef>
                <a:spcPct val="0"/>
              </a:spcBef>
            </a:pPr>
            <a:r>
              <a:rPr lang="pl-PL" altLang="pl-PL" b="1" dirty="0" smtClean="0"/>
              <a:t>Etyka publikacji i stwierdzenie nadużycia w publikacji </a:t>
            </a:r>
            <a:r>
              <a:rPr lang="pl-PL" altLang="pl-PL" b="1" dirty="0" smtClean="0">
                <a:hlinkClick r:id="rId3"/>
              </a:rPr>
              <a:t>(Pobierz)</a:t>
            </a:r>
            <a:endParaRPr lang="pl-PL" altLang="pl-PL" b="1" dirty="0" smtClean="0"/>
          </a:p>
          <a:p>
            <a:pPr>
              <a:spcBef>
                <a:spcPct val="0"/>
              </a:spcBef>
            </a:pPr>
            <a:endParaRPr lang="pl-PL" altLang="pl-PL" b="1" dirty="0" smtClean="0"/>
          </a:p>
          <a:p>
            <a:pPr>
              <a:spcBef>
                <a:spcPct val="0"/>
              </a:spcBef>
            </a:pPr>
            <a:r>
              <a:rPr lang="pl-PL" altLang="pl-PL" b="1" dirty="0" smtClean="0"/>
              <a:t>Współautorstwo artykułu</a:t>
            </a:r>
            <a:endParaRPr lang="pl-PL" altLang="pl-PL" dirty="0" smtClean="0"/>
          </a:p>
          <a:p>
            <a:pPr>
              <a:spcBef>
                <a:spcPct val="0"/>
              </a:spcBef>
            </a:pPr>
            <a:r>
              <a:rPr lang="pl-PL" altLang="pl-PL" dirty="0"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dirty="0"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dirty="0"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dirty="0" smtClean="0"/>
              <a:t>Deklaracja wkładu autorskiego oraz informacja o źródle finansowania</a:t>
            </a:r>
            <a:r>
              <a:rPr lang="pl-PL" altLang="pl-PL" dirty="0" smtClean="0"/>
              <a:t> </a:t>
            </a:r>
            <a:r>
              <a:rPr lang="pl-PL" altLang="pl-PL" dirty="0" smtClean="0">
                <a:hlinkClick r:id="rId4" tooltip="Deklaracja wkładu autorskiego_finasnowanie"/>
              </a:rPr>
              <a:t>(Pobierz)</a:t>
            </a:r>
            <a:endParaRPr lang="pl-PL" altLang="pl-PL" dirty="0" smtClean="0"/>
          </a:p>
          <a:p>
            <a:r>
              <a:rPr lang="pl-PL" sz="1200" b="0" i="0" u="none" strike="noStrike" kern="1200" baseline="0" dirty="0" smtClean="0">
                <a:solidFill>
                  <a:schemeClr val="tx1"/>
                </a:solidFill>
                <a:latin typeface="+mn-lt"/>
                <a:ea typeface="+mn-ea"/>
                <a:cs typeface="+mn-cs"/>
              </a:rPr>
              <a:t>Za głównego autora publikacji w czasopiśmie naukowym uznaje się autora pierwszego</a:t>
            </a:r>
          </a:p>
          <a:p>
            <a:r>
              <a:rPr lang="pl-PL" sz="1200" b="0" i="0" u="none" strike="noStrike" kern="1200" baseline="0" dirty="0" smtClean="0">
                <a:solidFill>
                  <a:schemeClr val="tx1"/>
                </a:solidFill>
                <a:latin typeface="+mn-lt"/>
                <a:ea typeface="+mn-ea"/>
                <a:cs typeface="+mn-cs"/>
              </a:rPr>
              <a:t>lub ostatniego lub korespondencyjnego, z uwzględnieniem przypadków równego wkładu</a:t>
            </a:r>
          </a:p>
          <a:p>
            <a:r>
              <a:rPr lang="pl-PL" sz="1200" b="0" i="0" u="none" strike="noStrike" kern="1200" baseline="0" dirty="0" smtClean="0">
                <a:solidFill>
                  <a:schemeClr val="tx1"/>
                </a:solidFill>
                <a:latin typeface="+mn-lt"/>
                <a:ea typeface="+mn-ea"/>
                <a:cs typeface="+mn-cs"/>
              </a:rPr>
              <a:t>wskazanych autorów. W publikacjach w czasopismach naukowych, w których obowiązuje</a:t>
            </a:r>
          </a:p>
          <a:p>
            <a:r>
              <a:rPr lang="pl-PL" sz="1200" b="0" i="0" u="none" strike="noStrike" kern="1200" baseline="0" dirty="0" smtClean="0">
                <a:solidFill>
                  <a:schemeClr val="tx1"/>
                </a:solidFill>
                <a:latin typeface="+mn-lt"/>
                <a:ea typeface="+mn-ea"/>
                <a:cs typeface="+mn-cs"/>
              </a:rPr>
              <a:t>alfabetyczna kolejność autorów, kierownik projektu deklaruje w systemie OSF, o którym</a:t>
            </a:r>
          </a:p>
          <a:p>
            <a:r>
              <a:rPr lang="pl-PL" sz="1200" b="0" i="0" u="none" strike="noStrike" kern="1200" baseline="0" dirty="0" smtClean="0">
                <a:solidFill>
                  <a:schemeClr val="tx1"/>
                </a:solidFill>
                <a:latin typeface="+mn-lt"/>
                <a:ea typeface="+mn-ea"/>
                <a:cs typeface="+mn-cs"/>
              </a:rPr>
              <a:t>mowa w ust. 12, iż jego wkład w powstanie publikacji był wiodący. https://www.nauka.gov.pl/g2/oryginal/2014_02/82ec0aa3e2fad9f318748c0af8790746.pdf </a:t>
            </a:r>
            <a:endParaRPr lang="pl-PL" altLang="pl-PL" dirty="0"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4</a:t>
            </a:fld>
            <a:endParaRPr lang="pl-PL" altLang="pl-PL">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dirty="0" smtClean="0"/>
              <a:t>Coraz więcej wieloośrodkowych prób klinicznych zawiera w nagłówku jako autora całą grupę. Wszyscy członkowie takiej grupy wymienieni jak autorzy, albo poniżej tytułu, tam gdzie umieszcza się nazwiska autorów albo w przypisku na dole strony, powinni całkowicie spełniać powyższe kryteria autorstwa. Członkowie grupy nie spełniający tych kryteriów powinni być umieszczani na liście, za ich zgodą, w punkcie "Podziękowania", lub w aneksie (patrz Podziękowania). </a:t>
            </a:r>
            <a:br>
              <a:rPr lang="pl-PL" dirty="0" smtClean="0"/>
            </a:br>
            <a:r>
              <a:rPr lang="pl-PL" dirty="0" smtClean="0"/>
              <a:t>Kolejność wymieniania autorów powinna zależeć od decyzji całej grupy współautorów. Ponieważ kolejność wyznacza się różnie, jej znaczenie nie może być dokładnie ocenione, o ile nie podadzą tego sami autorzy. W </a:t>
            </a:r>
            <a:r>
              <a:rPr lang="pl-PL" dirty="0" err="1" smtClean="0"/>
              <a:t>dopisie</a:t>
            </a:r>
            <a:r>
              <a:rPr lang="pl-PL" dirty="0" smtClean="0"/>
              <a:t> na dole strony autorzy mogą wyjaśnić kolejność przyjętą przez nich, jeżeli zechcą. Decydując o tej kolejności autorzy powinni wiedzieć, że wiele periodyków ogranicza liczbę autorów w spisie treści i że Narodowa Biblioteka Medyczna USA (U.S. </a:t>
            </a:r>
            <a:r>
              <a:rPr lang="pl-PL" dirty="0" err="1" smtClean="0"/>
              <a:t>National</a:t>
            </a:r>
            <a:r>
              <a:rPr lang="pl-PL" dirty="0" smtClean="0"/>
              <a:t> Library of </a:t>
            </a:r>
            <a:r>
              <a:rPr lang="pl-PL" dirty="0" err="1" smtClean="0"/>
              <a:t>Medicine</a:t>
            </a:r>
            <a:r>
              <a:rPr lang="pl-PL" dirty="0" smtClean="0"/>
              <a:t>) umieszcza na listach MEDLINE tylko pierwszych 24 oraz ostatniego autora, jeżeli jest ich ponad 25.</a:t>
            </a:r>
          </a:p>
          <a:p>
            <a:pPr>
              <a:spcBef>
                <a:spcPct val="0"/>
              </a:spcBef>
            </a:pPr>
            <a:r>
              <a:rPr lang="pl-PL" altLang="pl-PL" dirty="0" smtClean="0"/>
              <a:t>http://www.portalpts.pl/Index.aspx?sid=3 </a:t>
            </a:r>
          </a:p>
          <a:p>
            <a:pPr>
              <a:spcBef>
                <a:spcPct val="0"/>
              </a:spcBef>
            </a:pPr>
            <a:r>
              <a:rPr lang="pl-PL" dirty="0" smtClean="0"/>
              <a:t>W przypadku prac przygotowanych przez więcej niż jednego autora kolejność autorów powinna odzwierciedlać merytoryczny wkład i stopień odpowiedzialności za przygotowanie publikacji.</a:t>
            </a:r>
          </a:p>
          <a:p>
            <a:pPr>
              <a:spcBef>
                <a:spcPct val="0"/>
              </a:spcBef>
            </a:pPr>
            <a:endParaRPr lang="pl-PL" altLang="pl-PL" dirty="0" smtClean="0"/>
          </a:p>
          <a:p>
            <a:pPr>
              <a:spcBef>
                <a:spcPct val="0"/>
              </a:spcBef>
            </a:pPr>
            <a:r>
              <a:rPr lang="pl-PL" sz="1200" kern="1200" dirty="0" smtClean="0">
                <a:solidFill>
                  <a:schemeClr val="tx1"/>
                </a:solidFill>
                <a:effectLst/>
                <a:latin typeface="+mn-lt"/>
                <a:ea typeface="+mn-ea"/>
                <a:cs typeface="+mn-cs"/>
              </a:rPr>
              <a:t>W praktyce na całym świecie stosowanych jest co najmniej kilka modeli oznaczania autorstwa dzieł współautorskich.  Przykładowo przy pomocy kryterium wkładu, w kolejności alfabetycznej, z pominięciem niektórych współtwórców albo całkowicie losowo</a:t>
            </a:r>
            <a:r>
              <a:rPr lang="pl-PL" sz="1200" i="1" kern="1200" dirty="0" smtClean="0">
                <a:solidFill>
                  <a:schemeClr val="tx1"/>
                </a:solidFill>
                <a:effectLst/>
                <a:latin typeface="+mn-lt"/>
                <a:ea typeface="+mn-ea"/>
                <a:cs typeface="+mn-cs"/>
              </a:rPr>
              <a:t>. </a:t>
            </a:r>
            <a:r>
              <a:rPr lang="pl-PL" sz="1200" b="1" kern="1200" dirty="0" smtClean="0">
                <a:solidFill>
                  <a:schemeClr val="tx1"/>
                </a:solidFill>
                <a:effectLst/>
                <a:latin typeface="+mn-lt"/>
                <a:ea typeface="+mn-ea"/>
                <a:cs typeface="+mn-cs"/>
              </a:rPr>
              <a:t>Żaden obowiązujący powszechnie. http://www.ipblog.pl/2015/03/sposob-oznaczania-autorstwa-utworow-wspolautorskich/ </a:t>
            </a:r>
          </a:p>
          <a:p>
            <a:pPr>
              <a:spcBef>
                <a:spcPct val="0"/>
              </a:spcBef>
            </a:pPr>
            <a:endParaRPr lang="pl-PL" altLang="pl-PL" sz="1200" b="1" kern="1200" dirty="0" smtClean="0">
              <a:solidFill>
                <a:schemeClr val="tx1"/>
              </a:solidFill>
              <a:effectLst/>
              <a:latin typeface="+mn-lt"/>
              <a:ea typeface="+mn-ea"/>
              <a:cs typeface="+mn-cs"/>
            </a:endParaRPr>
          </a:p>
          <a:p>
            <a:pPr>
              <a:spcBef>
                <a:spcPct val="0"/>
              </a:spcBef>
            </a:pPr>
            <a:r>
              <a:rPr lang="pl-PL" altLang="pl-PL" dirty="0" smtClean="0"/>
              <a:t>http://www.advances.umed.wroc.pl/pl/instructions-for-authors/</a:t>
            </a:r>
          </a:p>
          <a:p>
            <a:r>
              <a:rPr lang="pl-PL" b="1" dirty="0" smtClean="0"/>
              <a:t>Autorstwo pracy</a:t>
            </a:r>
          </a:p>
          <a:p>
            <a:r>
              <a:rPr lang="pl-PL" dirty="0" smtClean="0"/>
              <a:t>W pracach oryginalnych nie może być więcej niż 12 autorów, w pracach poglądowych do 5 autorów.</a:t>
            </a:r>
          </a:p>
          <a:p>
            <a:r>
              <a:rPr lang="pl-PL" dirty="0" smtClean="0"/>
              <a:t>Uznanie autorstwa powinno opierać się na:</a:t>
            </a:r>
          </a:p>
          <a:p>
            <a:r>
              <a:rPr lang="pl-PL" dirty="0" smtClean="0"/>
              <a:t>zasadniczym wkładzie obejmującym koncepcję i projekt, zebranie danych lub analizę i interpretację wyników,</a:t>
            </a:r>
          </a:p>
          <a:p>
            <a:r>
              <a:rPr lang="pl-PL" dirty="0" smtClean="0"/>
              <a:t>napisaniu artykułu lub krytycznym zrecenzowaniu pod kątem istotnej zawartości intelektualnej,</a:t>
            </a:r>
          </a:p>
          <a:p>
            <a:r>
              <a:rPr lang="pl-PL" dirty="0" smtClean="0"/>
              <a:t>ostatecznej akceptacji wersji do opublikowania.</a:t>
            </a:r>
          </a:p>
          <a:p>
            <a:r>
              <a:rPr lang="pl-PL" dirty="0" smtClean="0"/>
              <a:t>Autorzy muszą spełniać wszystkie 3 ww. kryteria, a jeżeli praca była prowadzona przez dużą grupę z wielu ośrodków, należy wskazać osoby, które przyjmą bezpośrednią odpowiedzialność za pracę. Autor nadsyłający pracę zbiorową ustala kolejność autorów, musi podać wszystkich pojedynczych autorów wchodzących w skład danej grupy, a także jej nazwę. Wszystkie osoby określone jako autorzy muszą kwalifikować się do autorstwa, a wszyscy, którzy się do niego kwalifikują, powinni być wymienieni.  Wkład każdego autora musi być udokumentowany w takim stopniu, aby wziąć publiczną odpowiedzialność za właściwe fragmenty treści, jej zawartość oraz konflikt interesów. Współpracownicy, którzy nie spełniają kryterium autorstwa powinni być wymienieni w podziękowaniach (za ich pisemną zgodą).</a:t>
            </a:r>
          </a:p>
          <a:p>
            <a:r>
              <a:rPr lang="pl-PL" dirty="0" smtClean="0"/>
              <a:t>Należy określić wkład poszczególnych autorów w powstanie pracy wg następujących kryteriów: A – koncepcja i projekt badania; B – gromadzenie i/lub zestawianie danych; C – analiza i interpretacja danych; D – napisanie artykułu; E – krytyczne zrecenzowanie artykułu; F – zatwierdzenie ostatecznej wersji artykułu.</a:t>
            </a:r>
          </a:p>
          <a:p>
            <a:pPr>
              <a:spcBef>
                <a:spcPct val="0"/>
              </a:spcBef>
            </a:pPr>
            <a:endParaRPr lang="pl-PL" altLang="pl-PL" dirty="0"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5</a:t>
            </a:fld>
            <a:endParaRPr lang="pl-PL" altLang="pl-PL">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smtClean="0"/>
              <a:t>Etyka</a:t>
            </a:r>
            <a:endParaRPr lang="pl-PL" altLang="pl-PL" smtClean="0"/>
          </a:p>
          <a:p>
            <a:pPr>
              <a:spcBef>
                <a:spcPct val="0"/>
              </a:spcBef>
            </a:pPr>
            <a:r>
              <a:rPr lang="pl-PL" altLang="pl-PL"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smtClean="0"/>
              <a:t>Szczegółowe informacje o </a:t>
            </a:r>
            <a:r>
              <a:rPr lang="pl-PL" altLang="pl-PL" b="1" smtClean="0"/>
              <a:t>etyce publikacji i stwierdzeniu nadużycia w publikacji (opartych na zaleceniach Elsevier i wytycznych COPE dla wydawców czasopism)</a:t>
            </a:r>
            <a:r>
              <a:rPr lang="pl-PL" altLang="pl-PL" smtClean="0"/>
              <a:t>, z którymi należy zapoznać się przed zgłoszeniem artykułu do redakcji, znajdą Państwo w poniższym linku.</a:t>
            </a:r>
          </a:p>
          <a:p>
            <a:pPr>
              <a:spcBef>
                <a:spcPct val="0"/>
              </a:spcBef>
            </a:pPr>
            <a:r>
              <a:rPr lang="pl-PL" altLang="pl-PL" b="1" smtClean="0"/>
              <a:t>Etyka publikacji i stwierdzenie nadużycia w publikacji </a:t>
            </a:r>
            <a:r>
              <a:rPr lang="pl-PL" altLang="pl-PL" b="1" smtClean="0">
                <a:hlinkClick r:id="rId3"/>
              </a:rPr>
              <a:t>(Pobierz)</a:t>
            </a:r>
            <a:endParaRPr lang="pl-PL" altLang="pl-PL" b="1" smtClean="0"/>
          </a:p>
          <a:p>
            <a:pPr>
              <a:spcBef>
                <a:spcPct val="0"/>
              </a:spcBef>
            </a:pPr>
            <a:endParaRPr lang="pl-PL" altLang="pl-PL" b="1" smtClean="0"/>
          </a:p>
          <a:p>
            <a:pPr>
              <a:spcBef>
                <a:spcPct val="0"/>
              </a:spcBef>
            </a:pPr>
            <a:r>
              <a:rPr lang="pl-PL" altLang="pl-PL" b="1" smtClean="0"/>
              <a:t>Współautorstwo artykułu</a:t>
            </a:r>
            <a:endParaRPr lang="pl-PL" altLang="pl-PL" smtClean="0"/>
          </a:p>
          <a:p>
            <a:pPr>
              <a:spcBef>
                <a:spcPct val="0"/>
              </a:spcBef>
            </a:pPr>
            <a:r>
              <a:rPr lang="pl-PL" altLang="pl-PL"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smtClean="0"/>
              <a:t>Deklaracja wkładu autorskiego oraz informacja o źródle finansowania</a:t>
            </a:r>
            <a:r>
              <a:rPr lang="pl-PL" altLang="pl-PL" smtClean="0"/>
              <a:t> </a:t>
            </a:r>
            <a:r>
              <a:rPr lang="pl-PL" altLang="pl-PL" smtClean="0">
                <a:hlinkClick r:id="rId4" tooltip="Deklaracja wkładu autorskiego_finasnowanie"/>
              </a:rPr>
              <a:t>(Pobierz)</a:t>
            </a:r>
            <a:endParaRPr lang="pl-PL" altLang="pl-PL" smtClean="0"/>
          </a:p>
          <a:p>
            <a:pPr>
              <a:spcBef>
                <a:spcPct val="0"/>
              </a:spcBef>
            </a:pPr>
            <a:endParaRPr lang="pl-PL" altLang="pl-PL" smtClean="0"/>
          </a:p>
        </p:txBody>
      </p:sp>
      <p:sp>
        <p:nvSpPr>
          <p:cNvPr id="839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62B622D-E25C-4CAF-BD3B-2068F7ED47E6}" type="slidenum">
              <a:rPr lang="pl-PL" altLang="pl-PL">
                <a:solidFill>
                  <a:srgbClr val="000000"/>
                </a:solidFill>
              </a:rPr>
              <a:pPr fontAlgn="base">
                <a:spcBef>
                  <a:spcPct val="0"/>
                </a:spcBef>
                <a:spcAft>
                  <a:spcPct val="0"/>
                </a:spcAft>
              </a:pPr>
              <a:t>6</a:t>
            </a:fld>
            <a:endParaRPr lang="pl-PL" altLang="pl-PL">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smtClean="0"/>
          </a:p>
        </p:txBody>
      </p:sp>
      <p:sp>
        <p:nvSpPr>
          <p:cNvPr id="1351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D80F148-73B8-4447-BA92-12722CC6ABA5}" type="slidenum">
              <a:rPr lang="pl-PL" altLang="pl-PL">
                <a:solidFill>
                  <a:srgbClr val="000000"/>
                </a:solidFill>
              </a:rPr>
              <a:pPr/>
              <a:t>7</a:t>
            </a:fld>
            <a:endParaRPr lang="pl-PL" altLang="pl-PL">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665BA9D-1A60-48A3-9AEE-4283965C0D5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6440367-3A76-44FA-BE85-95647240DE7B}" type="slidenum">
              <a:rPr lang="pl-PL"/>
              <a:pPr>
                <a:defRPr/>
              </a:pPr>
              <a:t>‹#›</a:t>
            </a:fld>
            <a:endParaRPr lang="pl-PL"/>
          </a:p>
        </p:txBody>
      </p:sp>
    </p:spTree>
    <p:extLst>
      <p:ext uri="{BB962C8B-B14F-4D97-AF65-F5344CB8AC3E}">
        <p14:creationId xmlns:p14="http://schemas.microsoft.com/office/powerpoint/2010/main" val="54598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393697D-B4BD-46E5-9F8A-C6B111D6E4F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13E259-C790-4580-8B35-2F5EBBA6183D}" type="slidenum">
              <a:rPr lang="pl-PL"/>
              <a:pPr>
                <a:defRPr/>
              </a:pPr>
              <a:t>‹#›</a:t>
            </a:fld>
            <a:endParaRPr lang="pl-PL"/>
          </a:p>
        </p:txBody>
      </p:sp>
    </p:spTree>
    <p:extLst>
      <p:ext uri="{BB962C8B-B14F-4D97-AF65-F5344CB8AC3E}">
        <p14:creationId xmlns:p14="http://schemas.microsoft.com/office/powerpoint/2010/main" val="2647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EA9E01-169B-45FA-BE42-49ECBF1F75D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EA075A6-B3F4-41E5-A5FA-A5E2A262AF20}" type="slidenum">
              <a:rPr lang="pl-PL"/>
              <a:pPr>
                <a:defRPr/>
              </a:pPr>
              <a:t>‹#›</a:t>
            </a:fld>
            <a:endParaRPr lang="pl-PL"/>
          </a:p>
        </p:txBody>
      </p:sp>
    </p:spTree>
    <p:extLst>
      <p:ext uri="{BB962C8B-B14F-4D97-AF65-F5344CB8AC3E}">
        <p14:creationId xmlns:p14="http://schemas.microsoft.com/office/powerpoint/2010/main" val="495901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6534B34A-250C-4BEA-9FFE-C45531B8B66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EA0E218-85DE-449B-A63B-C06E94CC456F}" type="slidenum">
              <a:rPr lang="pl-PL"/>
              <a:pPr>
                <a:defRPr/>
              </a:pPr>
              <a:t>‹#›</a:t>
            </a:fld>
            <a:endParaRPr lang="pl-PL"/>
          </a:p>
        </p:txBody>
      </p:sp>
    </p:spTree>
    <p:extLst>
      <p:ext uri="{BB962C8B-B14F-4D97-AF65-F5344CB8AC3E}">
        <p14:creationId xmlns:p14="http://schemas.microsoft.com/office/powerpoint/2010/main" val="2094910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A90351C-8A61-4023-9E8E-B6CEB225E6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0637F9D-E8BA-474E-A459-5B13F300D6AE}" type="slidenum">
              <a:rPr lang="pl-PL"/>
              <a:pPr>
                <a:defRPr/>
              </a:pPr>
              <a:t>‹#›</a:t>
            </a:fld>
            <a:endParaRPr lang="pl-PL"/>
          </a:p>
        </p:txBody>
      </p:sp>
    </p:spTree>
    <p:extLst>
      <p:ext uri="{BB962C8B-B14F-4D97-AF65-F5344CB8AC3E}">
        <p14:creationId xmlns:p14="http://schemas.microsoft.com/office/powerpoint/2010/main" val="1450000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B5C7799-4C58-48FE-9CB9-62F856524DE3}"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EA8AE38-E469-49A1-B86A-760ABA913CD5}" type="slidenum">
              <a:rPr lang="pl-PL"/>
              <a:pPr>
                <a:defRPr/>
              </a:pPr>
              <a:t>‹#›</a:t>
            </a:fld>
            <a:endParaRPr lang="pl-PL"/>
          </a:p>
        </p:txBody>
      </p:sp>
    </p:spTree>
    <p:extLst>
      <p:ext uri="{BB962C8B-B14F-4D97-AF65-F5344CB8AC3E}">
        <p14:creationId xmlns:p14="http://schemas.microsoft.com/office/powerpoint/2010/main" val="3824189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CBAEE8-F93A-47DA-96AB-5E87090B64E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8F52103-A040-42EF-A28E-EE44D0DC22FE}" type="slidenum">
              <a:rPr lang="pl-PL"/>
              <a:pPr>
                <a:defRPr/>
              </a:pPr>
              <a:t>‹#›</a:t>
            </a:fld>
            <a:endParaRPr lang="pl-PL"/>
          </a:p>
        </p:txBody>
      </p:sp>
    </p:spTree>
    <p:extLst>
      <p:ext uri="{BB962C8B-B14F-4D97-AF65-F5344CB8AC3E}">
        <p14:creationId xmlns:p14="http://schemas.microsoft.com/office/powerpoint/2010/main" val="192582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43FC784-2F9D-451C-B4F9-20D0F6301A7F}"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DE721E84-F162-4D77-8A02-DC2366F63AA4}" type="slidenum">
              <a:rPr lang="pl-PL"/>
              <a:pPr>
                <a:defRPr/>
              </a:pPr>
              <a:t>‹#›</a:t>
            </a:fld>
            <a:endParaRPr lang="pl-PL"/>
          </a:p>
        </p:txBody>
      </p:sp>
    </p:spTree>
    <p:extLst>
      <p:ext uri="{BB962C8B-B14F-4D97-AF65-F5344CB8AC3E}">
        <p14:creationId xmlns:p14="http://schemas.microsoft.com/office/powerpoint/2010/main" val="237114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85D8CB26-BB1A-4CB8-BA95-7BD54072D7AC}"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9238F165-C79E-4102-984B-EF3817D78789}" type="slidenum">
              <a:rPr lang="pl-PL"/>
              <a:pPr>
                <a:defRPr/>
              </a:pPr>
              <a:t>‹#›</a:t>
            </a:fld>
            <a:endParaRPr lang="pl-PL"/>
          </a:p>
        </p:txBody>
      </p:sp>
    </p:spTree>
    <p:extLst>
      <p:ext uri="{BB962C8B-B14F-4D97-AF65-F5344CB8AC3E}">
        <p14:creationId xmlns:p14="http://schemas.microsoft.com/office/powerpoint/2010/main" val="744821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2F37864-2424-4048-8B82-F320E34CBD72}"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43DAA88A-6FBE-46E7-9B79-2691E0280352}" type="slidenum">
              <a:rPr lang="pl-PL"/>
              <a:pPr>
                <a:defRPr/>
              </a:pPr>
              <a:t>‹#›</a:t>
            </a:fld>
            <a:endParaRPr lang="pl-PL"/>
          </a:p>
        </p:txBody>
      </p:sp>
    </p:spTree>
    <p:extLst>
      <p:ext uri="{BB962C8B-B14F-4D97-AF65-F5344CB8AC3E}">
        <p14:creationId xmlns:p14="http://schemas.microsoft.com/office/powerpoint/2010/main" val="101998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7D2B7AD-7360-4CAA-9A95-62639D6B11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C7D0BF5-7E7D-486D-A197-C81851B6E335}" type="slidenum">
              <a:rPr lang="pl-PL"/>
              <a:pPr>
                <a:defRPr/>
              </a:pPr>
              <a:t>‹#›</a:t>
            </a:fld>
            <a:endParaRPr lang="pl-PL"/>
          </a:p>
        </p:txBody>
      </p:sp>
    </p:spTree>
    <p:extLst>
      <p:ext uri="{BB962C8B-B14F-4D97-AF65-F5344CB8AC3E}">
        <p14:creationId xmlns:p14="http://schemas.microsoft.com/office/powerpoint/2010/main" val="35900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0743655-24DF-441E-80D1-07BB77D0A3FF}"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CF4914F-E21D-41A9-98D6-5D9DBFDBBE71}" type="slidenum">
              <a:rPr lang="pl-PL"/>
              <a:pPr>
                <a:defRPr/>
              </a:pPr>
              <a:t>‹#›</a:t>
            </a:fld>
            <a:endParaRPr lang="pl-PL"/>
          </a:p>
        </p:txBody>
      </p:sp>
    </p:spTree>
    <p:extLst>
      <p:ext uri="{BB962C8B-B14F-4D97-AF65-F5344CB8AC3E}">
        <p14:creationId xmlns:p14="http://schemas.microsoft.com/office/powerpoint/2010/main" val="1920490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BDEA03-E6CA-4509-94D7-38FF0DDB770C}"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05A975C-3E88-4B81-802E-B8A30FF5AC51}" type="slidenum">
              <a:rPr lang="pl-PL"/>
              <a:pPr>
                <a:defRPr/>
              </a:pPr>
              <a:t>‹#›</a:t>
            </a:fld>
            <a:endParaRPr lang="pl-PL"/>
          </a:p>
        </p:txBody>
      </p:sp>
    </p:spTree>
    <p:extLst>
      <p:ext uri="{BB962C8B-B14F-4D97-AF65-F5344CB8AC3E}">
        <p14:creationId xmlns:p14="http://schemas.microsoft.com/office/powerpoint/2010/main" val="3157752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DB391AE-8BD5-40AE-9ABC-E8A5144623DE}"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8B9E3A-F75D-4D9E-A295-3AA230E9104C}" type="slidenum">
              <a:rPr lang="pl-PL"/>
              <a:pPr>
                <a:defRPr/>
              </a:pPr>
              <a:t>‹#›</a:t>
            </a:fld>
            <a:endParaRPr lang="pl-PL"/>
          </a:p>
        </p:txBody>
      </p:sp>
    </p:spTree>
    <p:extLst>
      <p:ext uri="{BB962C8B-B14F-4D97-AF65-F5344CB8AC3E}">
        <p14:creationId xmlns:p14="http://schemas.microsoft.com/office/powerpoint/2010/main" val="3472158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0EAEA21-9DC3-470C-8CE7-7BFA80360C7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CF21EB9-B546-491C-AA4B-EC03E51566D2}" type="slidenum">
              <a:rPr lang="pl-PL"/>
              <a:pPr>
                <a:defRPr/>
              </a:pPr>
              <a:t>‹#›</a:t>
            </a:fld>
            <a:endParaRPr lang="pl-PL"/>
          </a:p>
        </p:txBody>
      </p:sp>
    </p:spTree>
    <p:extLst>
      <p:ext uri="{BB962C8B-B14F-4D97-AF65-F5344CB8AC3E}">
        <p14:creationId xmlns:p14="http://schemas.microsoft.com/office/powerpoint/2010/main" val="423128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665BA9D-1A60-48A3-9AEE-4283965C0D5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6440367-3A76-44FA-BE85-95647240DE7B}" type="slidenum">
              <a:rPr lang="pl-PL"/>
              <a:pPr>
                <a:defRPr/>
              </a:pPr>
              <a:t>‹#›</a:t>
            </a:fld>
            <a:endParaRPr lang="pl-PL"/>
          </a:p>
        </p:txBody>
      </p:sp>
    </p:spTree>
    <p:extLst>
      <p:ext uri="{BB962C8B-B14F-4D97-AF65-F5344CB8AC3E}">
        <p14:creationId xmlns:p14="http://schemas.microsoft.com/office/powerpoint/2010/main" val="1355181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0743655-24DF-441E-80D1-07BB77D0A3FF}"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CF4914F-E21D-41A9-98D6-5D9DBFDBBE71}" type="slidenum">
              <a:rPr lang="pl-PL"/>
              <a:pPr>
                <a:defRPr/>
              </a:pPr>
              <a:t>‹#›</a:t>
            </a:fld>
            <a:endParaRPr lang="pl-PL"/>
          </a:p>
        </p:txBody>
      </p:sp>
    </p:spTree>
    <p:extLst>
      <p:ext uri="{BB962C8B-B14F-4D97-AF65-F5344CB8AC3E}">
        <p14:creationId xmlns:p14="http://schemas.microsoft.com/office/powerpoint/2010/main" val="55269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9B95B87-FDAE-4F05-8779-772CFA7A67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9EB9EE-6F87-473A-8E96-535725780E92}" type="slidenum">
              <a:rPr lang="pl-PL"/>
              <a:pPr>
                <a:defRPr/>
              </a:pPr>
              <a:t>‹#›</a:t>
            </a:fld>
            <a:endParaRPr lang="pl-PL"/>
          </a:p>
        </p:txBody>
      </p:sp>
    </p:spTree>
    <p:extLst>
      <p:ext uri="{BB962C8B-B14F-4D97-AF65-F5344CB8AC3E}">
        <p14:creationId xmlns:p14="http://schemas.microsoft.com/office/powerpoint/2010/main" val="2165648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E4F4BAE-C584-4018-8C3F-26C0D126EDE6}"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C195A-03DF-4423-AE22-8BB550C538B8}" type="slidenum">
              <a:rPr lang="pl-PL"/>
              <a:pPr>
                <a:defRPr/>
              </a:pPr>
              <a:t>‹#›</a:t>
            </a:fld>
            <a:endParaRPr lang="pl-PL"/>
          </a:p>
        </p:txBody>
      </p:sp>
    </p:spTree>
    <p:extLst>
      <p:ext uri="{BB962C8B-B14F-4D97-AF65-F5344CB8AC3E}">
        <p14:creationId xmlns:p14="http://schemas.microsoft.com/office/powerpoint/2010/main" val="3442584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80FEAD24-ABA1-4818-BE02-75FEA129C731}"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5FB6C12-1B0E-4846-95F3-581559464413}" type="slidenum">
              <a:rPr lang="pl-PL"/>
              <a:pPr>
                <a:defRPr/>
              </a:pPr>
              <a:t>‹#›</a:t>
            </a:fld>
            <a:endParaRPr lang="pl-PL"/>
          </a:p>
        </p:txBody>
      </p:sp>
    </p:spTree>
    <p:extLst>
      <p:ext uri="{BB962C8B-B14F-4D97-AF65-F5344CB8AC3E}">
        <p14:creationId xmlns:p14="http://schemas.microsoft.com/office/powerpoint/2010/main" val="849931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2BE6E489-4EFE-4350-95AD-6EB148A99FED}"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04DD3DD-C9AA-4B61-88EF-F32468A9057A}" type="slidenum">
              <a:rPr lang="pl-PL"/>
              <a:pPr>
                <a:defRPr/>
              </a:pPr>
              <a:t>‹#›</a:t>
            </a:fld>
            <a:endParaRPr lang="pl-PL"/>
          </a:p>
        </p:txBody>
      </p:sp>
    </p:spTree>
    <p:extLst>
      <p:ext uri="{BB962C8B-B14F-4D97-AF65-F5344CB8AC3E}">
        <p14:creationId xmlns:p14="http://schemas.microsoft.com/office/powerpoint/2010/main" val="617595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C2657CE-287B-457F-9389-DAC87FFE602B}"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96A09C2-F5A4-4110-9555-2A4548908B8E}" type="slidenum">
              <a:rPr lang="pl-PL"/>
              <a:pPr>
                <a:defRPr/>
              </a:pPr>
              <a:t>‹#›</a:t>
            </a:fld>
            <a:endParaRPr lang="pl-PL"/>
          </a:p>
        </p:txBody>
      </p:sp>
    </p:spTree>
    <p:extLst>
      <p:ext uri="{BB962C8B-B14F-4D97-AF65-F5344CB8AC3E}">
        <p14:creationId xmlns:p14="http://schemas.microsoft.com/office/powerpoint/2010/main" val="145999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9B95B87-FDAE-4F05-8779-772CFA7A67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9EB9EE-6F87-473A-8E96-535725780E92}" type="slidenum">
              <a:rPr lang="pl-PL"/>
              <a:pPr>
                <a:defRPr/>
              </a:pPr>
              <a:t>‹#›</a:t>
            </a:fld>
            <a:endParaRPr lang="pl-PL"/>
          </a:p>
        </p:txBody>
      </p:sp>
    </p:spTree>
    <p:extLst>
      <p:ext uri="{BB962C8B-B14F-4D97-AF65-F5344CB8AC3E}">
        <p14:creationId xmlns:p14="http://schemas.microsoft.com/office/powerpoint/2010/main" val="1646568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EBC9126-96CA-4EA8-B4E4-D3094D822F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97027C2-97E2-4A1D-A4C4-3DEAAE78665A}" type="slidenum">
              <a:rPr lang="pl-PL"/>
              <a:pPr>
                <a:defRPr/>
              </a:pPr>
              <a:t>‹#›</a:t>
            </a:fld>
            <a:endParaRPr lang="pl-PL"/>
          </a:p>
        </p:txBody>
      </p:sp>
    </p:spTree>
    <p:extLst>
      <p:ext uri="{BB962C8B-B14F-4D97-AF65-F5344CB8AC3E}">
        <p14:creationId xmlns:p14="http://schemas.microsoft.com/office/powerpoint/2010/main" val="24589411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FFE110-3308-4FEA-94C6-8D664F78CED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7E3D46A-24E4-49F7-A1BC-2331CF328E57}" type="slidenum">
              <a:rPr lang="pl-PL"/>
              <a:pPr>
                <a:defRPr/>
              </a:pPr>
              <a:t>‹#›</a:t>
            </a:fld>
            <a:endParaRPr lang="pl-PL"/>
          </a:p>
        </p:txBody>
      </p:sp>
    </p:spTree>
    <p:extLst>
      <p:ext uri="{BB962C8B-B14F-4D97-AF65-F5344CB8AC3E}">
        <p14:creationId xmlns:p14="http://schemas.microsoft.com/office/powerpoint/2010/main" val="2912542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393697D-B4BD-46E5-9F8A-C6B111D6E4F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13E259-C790-4580-8B35-2F5EBBA6183D}" type="slidenum">
              <a:rPr lang="pl-PL"/>
              <a:pPr>
                <a:defRPr/>
              </a:pPr>
              <a:t>‹#›</a:t>
            </a:fld>
            <a:endParaRPr lang="pl-PL"/>
          </a:p>
        </p:txBody>
      </p:sp>
    </p:spTree>
    <p:extLst>
      <p:ext uri="{BB962C8B-B14F-4D97-AF65-F5344CB8AC3E}">
        <p14:creationId xmlns:p14="http://schemas.microsoft.com/office/powerpoint/2010/main" val="276429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EA9E01-169B-45FA-BE42-49ECBF1F75D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EA075A6-B3F4-41E5-A5FA-A5E2A262AF20}" type="slidenum">
              <a:rPr lang="pl-PL"/>
              <a:pPr>
                <a:defRPr/>
              </a:pPr>
              <a:t>‹#›</a:t>
            </a:fld>
            <a:endParaRPr lang="pl-PL"/>
          </a:p>
        </p:txBody>
      </p:sp>
    </p:spTree>
    <p:extLst>
      <p:ext uri="{BB962C8B-B14F-4D97-AF65-F5344CB8AC3E}">
        <p14:creationId xmlns:p14="http://schemas.microsoft.com/office/powerpoint/2010/main" val="124145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E4F4BAE-C584-4018-8C3F-26C0D126EDE6}"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C195A-03DF-4423-AE22-8BB550C538B8}" type="slidenum">
              <a:rPr lang="pl-PL"/>
              <a:pPr>
                <a:defRPr/>
              </a:pPr>
              <a:t>‹#›</a:t>
            </a:fld>
            <a:endParaRPr lang="pl-PL"/>
          </a:p>
        </p:txBody>
      </p:sp>
    </p:spTree>
    <p:extLst>
      <p:ext uri="{BB962C8B-B14F-4D97-AF65-F5344CB8AC3E}">
        <p14:creationId xmlns:p14="http://schemas.microsoft.com/office/powerpoint/2010/main" val="326274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80FEAD24-ABA1-4818-BE02-75FEA129C731}"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5FB6C12-1B0E-4846-95F3-581559464413}" type="slidenum">
              <a:rPr lang="pl-PL"/>
              <a:pPr>
                <a:defRPr/>
              </a:pPr>
              <a:t>‹#›</a:t>
            </a:fld>
            <a:endParaRPr lang="pl-PL"/>
          </a:p>
        </p:txBody>
      </p:sp>
    </p:spTree>
    <p:extLst>
      <p:ext uri="{BB962C8B-B14F-4D97-AF65-F5344CB8AC3E}">
        <p14:creationId xmlns:p14="http://schemas.microsoft.com/office/powerpoint/2010/main" val="225278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2BE6E489-4EFE-4350-95AD-6EB148A99FED}"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04DD3DD-C9AA-4B61-88EF-F32468A9057A}" type="slidenum">
              <a:rPr lang="pl-PL"/>
              <a:pPr>
                <a:defRPr/>
              </a:pPr>
              <a:t>‹#›</a:t>
            </a:fld>
            <a:endParaRPr lang="pl-PL"/>
          </a:p>
        </p:txBody>
      </p:sp>
    </p:spTree>
    <p:extLst>
      <p:ext uri="{BB962C8B-B14F-4D97-AF65-F5344CB8AC3E}">
        <p14:creationId xmlns:p14="http://schemas.microsoft.com/office/powerpoint/2010/main" val="369258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C2657CE-287B-457F-9389-DAC87FFE602B}"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96A09C2-F5A4-4110-9555-2A4548908B8E}" type="slidenum">
              <a:rPr lang="pl-PL"/>
              <a:pPr>
                <a:defRPr/>
              </a:pPr>
              <a:t>‹#›</a:t>
            </a:fld>
            <a:endParaRPr lang="pl-PL"/>
          </a:p>
        </p:txBody>
      </p:sp>
    </p:spTree>
    <p:extLst>
      <p:ext uri="{BB962C8B-B14F-4D97-AF65-F5344CB8AC3E}">
        <p14:creationId xmlns:p14="http://schemas.microsoft.com/office/powerpoint/2010/main" val="35107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EBC9126-96CA-4EA8-B4E4-D3094D822F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97027C2-97E2-4A1D-A4C4-3DEAAE78665A}" type="slidenum">
              <a:rPr lang="pl-PL"/>
              <a:pPr>
                <a:defRPr/>
              </a:pPr>
              <a:t>‹#›</a:t>
            </a:fld>
            <a:endParaRPr lang="pl-PL"/>
          </a:p>
        </p:txBody>
      </p:sp>
    </p:spTree>
    <p:extLst>
      <p:ext uri="{BB962C8B-B14F-4D97-AF65-F5344CB8AC3E}">
        <p14:creationId xmlns:p14="http://schemas.microsoft.com/office/powerpoint/2010/main" val="289591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FFE110-3308-4FEA-94C6-8D664F78CED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7E3D46A-24E4-49F7-A1BC-2331CF328E57}" type="slidenum">
              <a:rPr lang="pl-PL"/>
              <a:pPr>
                <a:defRPr/>
              </a:pPr>
              <a:t>‹#›</a:t>
            </a:fld>
            <a:endParaRPr lang="pl-PL"/>
          </a:p>
        </p:txBody>
      </p:sp>
    </p:spTree>
    <p:extLst>
      <p:ext uri="{BB962C8B-B14F-4D97-AF65-F5344CB8AC3E}">
        <p14:creationId xmlns:p14="http://schemas.microsoft.com/office/powerpoint/2010/main" val="188102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1027"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6279519A-DD1A-4EF7-97F4-9C71457AF44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8DBEE8C1-2FF5-4656-8257-F03F8354731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4099"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CDAAF494-EF9E-48B8-8118-623BE1043A3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E835E70E-64EB-4708-9935-C340D379660E}"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1027"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6279519A-DD1A-4EF7-97F4-9C71457AF44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8DBEE8C1-2FF5-4656-8257-F03F83547315}" type="slidenum">
              <a:rPr lang="pl-PL"/>
              <a:pPr>
                <a:defRPr/>
              </a:pPr>
              <a:t>‹#›</a:t>
            </a:fld>
            <a:endParaRPr lang="pl-PL"/>
          </a:p>
        </p:txBody>
      </p:sp>
    </p:spTree>
    <p:extLst>
      <p:ext uri="{BB962C8B-B14F-4D97-AF65-F5344CB8AC3E}">
        <p14:creationId xmlns:p14="http://schemas.microsoft.com/office/powerpoint/2010/main" val="428228501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PoleTekstowe 3"/>
          <p:cNvSpPr txBox="1">
            <a:spLocks noChangeArrowheads="1"/>
          </p:cNvSpPr>
          <p:nvPr/>
        </p:nvSpPr>
        <p:spPr bwMode="auto">
          <a:xfrm>
            <a:off x="500063" y="2716213"/>
            <a:ext cx="721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600">
                <a:solidFill>
                  <a:srgbClr val="FFFFFF"/>
                </a:solidFill>
                <a:latin typeface="Adagio_Slab"/>
                <a:ea typeface="Adagio_Slab"/>
                <a:cs typeface="Adagio_Slab"/>
              </a:rPr>
              <a:t>Dorobek naukowy pracownika PW</a:t>
            </a:r>
          </a:p>
        </p:txBody>
      </p:sp>
      <p:sp>
        <p:nvSpPr>
          <p:cNvPr id="13315" name="PoleTekstowe 3"/>
          <p:cNvSpPr txBox="1">
            <a:spLocks noChangeArrowheads="1"/>
          </p:cNvSpPr>
          <p:nvPr/>
        </p:nvSpPr>
        <p:spPr bwMode="auto">
          <a:xfrm>
            <a:off x="500063" y="3389313"/>
            <a:ext cx="85026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2400">
                <a:solidFill>
                  <a:srgbClr val="FFFFFF"/>
                </a:solidFill>
                <a:latin typeface="Adagio_Slab"/>
                <a:ea typeface="Adagio_Slab"/>
                <a:cs typeface="Adagio_Slab"/>
              </a:rPr>
              <a:t>Jak budować swój wizerunek, by być widocznym w sieci?</a:t>
            </a:r>
          </a:p>
          <a:p>
            <a:r>
              <a:rPr lang="pl-PL" altLang="pl-PL" sz="2400">
                <a:solidFill>
                  <a:srgbClr val="FFFFFF"/>
                </a:solidFill>
                <a:latin typeface="Adagio_Slab"/>
                <a:ea typeface="Adagio_Slab"/>
                <a:cs typeface="Adagio_Slab"/>
              </a:rPr>
              <a:t>W jaki sposób podnieść widoczność uczelni? </a:t>
            </a:r>
          </a:p>
        </p:txBody>
      </p:sp>
      <p:sp>
        <p:nvSpPr>
          <p:cNvPr id="13316" name="PoleTekstowe 3"/>
          <p:cNvSpPr txBox="1">
            <a:spLocks noChangeArrowheads="1"/>
          </p:cNvSpPr>
          <p:nvPr/>
        </p:nvSpPr>
        <p:spPr bwMode="auto">
          <a:xfrm>
            <a:off x="3625850" y="5827713"/>
            <a:ext cx="54816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pl-PL" altLang="pl-PL" sz="2400">
                <a:solidFill>
                  <a:srgbClr val="FFFFFF"/>
                </a:solidFill>
                <a:latin typeface="Adagio_Slab"/>
                <a:ea typeface="Adagio_Slab"/>
                <a:cs typeface="Adagio_Slab"/>
              </a:rPr>
              <a:t>Biblioteka Główna PW </a:t>
            </a:r>
          </a:p>
          <a:p>
            <a:pPr algn="r"/>
            <a:r>
              <a:rPr lang="pl-PL" altLang="pl-PL" sz="2400">
                <a:solidFill>
                  <a:srgbClr val="FFFFFF"/>
                </a:solidFill>
                <a:latin typeface="Adagio_Slab"/>
                <a:ea typeface="Adagio_Slab"/>
                <a:cs typeface="Adagio_Slab"/>
              </a:rPr>
              <a:t>Biuro ds. Promocji i Informacji PW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PoleTekstowe 2"/>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Plan</a:t>
            </a:r>
          </a:p>
        </p:txBody>
      </p:sp>
      <p:sp>
        <p:nvSpPr>
          <p:cNvPr id="15364"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949BCF2-A7FE-4567-A5A8-913B1A2B40AD}" type="slidenum">
              <a:rPr lang="pl-PL" altLang="pl-PL" sz="4000">
                <a:solidFill>
                  <a:srgbClr val="3C3C4C"/>
                </a:solidFill>
                <a:latin typeface="Radikal WUT"/>
                <a:ea typeface="Radikal WUT"/>
                <a:cs typeface="Radikal WUT"/>
              </a:rPr>
              <a:pPr fontAlgn="base">
                <a:spcBef>
                  <a:spcPct val="0"/>
                </a:spcBef>
                <a:spcAft>
                  <a:spcPct val="0"/>
                </a:spcAft>
              </a:pPr>
              <a:t>2</a:t>
            </a:fld>
            <a:endParaRPr lang="pl-PL" altLang="pl-PL" sz="4000">
              <a:solidFill>
                <a:srgbClr val="3C3C4C"/>
              </a:solidFill>
              <a:latin typeface="Radikal WUT"/>
              <a:ea typeface="Radikal WUT"/>
              <a:cs typeface="Radikal WUT"/>
            </a:endParaRPr>
          </a:p>
        </p:txBody>
      </p:sp>
      <p:sp>
        <p:nvSpPr>
          <p:cNvPr id="7" name="Prostokąt 6"/>
          <p:cNvSpPr/>
          <p:nvPr/>
        </p:nvSpPr>
        <p:spPr>
          <a:xfrm>
            <a:off x="436563" y="5973763"/>
            <a:ext cx="1387475" cy="63182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l-PL">
              <a:solidFill>
                <a:srgbClr val="000000"/>
              </a:solidFill>
            </a:endParaRPr>
          </a:p>
        </p:txBody>
      </p:sp>
      <p:sp>
        <p:nvSpPr>
          <p:cNvPr id="8" name="PoleTekstowe 3"/>
          <p:cNvSpPr txBox="1"/>
          <p:nvPr/>
        </p:nvSpPr>
        <p:spPr>
          <a:xfrm>
            <a:off x="436563" y="1058360"/>
            <a:ext cx="8189912" cy="5678478"/>
          </a:xfrm>
          <a:prstGeom prst="rect">
            <a:avLst/>
          </a:prstGeom>
          <a:noFill/>
        </p:spPr>
        <p:txBody>
          <a:bodyPr>
            <a:spAutoFit/>
          </a:bodyPr>
          <a:lstStyle/>
          <a:p>
            <a:pPr algn="just" fontAlgn="auto">
              <a:lnSpc>
                <a:spcPct val="150000"/>
              </a:lnSpc>
              <a:spcBef>
                <a:spcPts val="0"/>
              </a:spcBef>
              <a:spcAft>
                <a:spcPts val="0"/>
              </a:spcAft>
              <a:defRPr/>
            </a:pPr>
            <a:r>
              <a:rPr lang="pl-PL" sz="2200" b="1" dirty="0">
                <a:solidFill>
                  <a:srgbClr val="69BA9C"/>
                </a:solidFill>
                <a:latin typeface="Adagio_Slab" charset="0"/>
                <a:ea typeface="Adagio_Slab" charset="0"/>
                <a:cs typeface="Adagio_Slab" charset="0"/>
              </a:rPr>
              <a:t>2. Pisanie artykułu naukowego</a:t>
            </a:r>
            <a:endParaRPr lang="pl-PL" sz="2200" dirty="0">
              <a:solidFill>
                <a:srgbClr val="3C3C4C"/>
              </a:solidFill>
              <a:latin typeface="Adagio_Slab" charset="0"/>
              <a:ea typeface="Adagio_Slab" charset="0"/>
              <a:cs typeface="Adagio_Slab" charset="0"/>
            </a:endParaRP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a:t>
            </a:r>
            <a:r>
              <a:rPr lang="pl-PL" sz="2200" dirty="0" smtClean="0">
                <a:solidFill>
                  <a:srgbClr val="3C3C4C"/>
                </a:solidFill>
                <a:latin typeface="Adagio_Slab" charset="0"/>
                <a:ea typeface="Adagio_Slab" charset="0"/>
                <a:cs typeface="Adagio_Slab" charset="0"/>
              </a:rPr>
              <a:t>Definicja i typy </a:t>
            </a:r>
            <a:r>
              <a:rPr lang="pl-PL" sz="2200" dirty="0">
                <a:solidFill>
                  <a:srgbClr val="3C3C4C"/>
                </a:solidFill>
                <a:latin typeface="Adagio_Slab" charset="0"/>
                <a:ea typeface="Adagio_Slab" charset="0"/>
                <a:cs typeface="Adagio_Slab" charset="0"/>
              </a:rPr>
              <a:t>publikacji</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Struktura artykułu naukowego</a:t>
            </a:r>
          </a:p>
          <a:p>
            <a:pPr marL="722313" indent="-342900" algn="just" fontAlgn="auto">
              <a:lnSpc>
                <a:spcPct val="150000"/>
              </a:lnSpc>
              <a:spcBef>
                <a:spcPts val="0"/>
              </a:spcBef>
              <a:spcAft>
                <a:spcPts val="0"/>
              </a:spcAft>
              <a:buFont typeface="+mj-lt"/>
              <a:buAutoNum type="alphaUcPeriod"/>
              <a:defRPr/>
            </a:pPr>
            <a:r>
              <a:rPr lang="pl-PL" sz="2200" dirty="0" smtClean="0">
                <a:solidFill>
                  <a:srgbClr val="3C3C4C"/>
                </a:solidFill>
                <a:latin typeface="Adagio_Slab" charset="0"/>
                <a:ea typeface="Adagio_Slab" charset="0"/>
                <a:cs typeface="Adagio_Slab" charset="0"/>
              </a:rPr>
              <a:t> Istotne części artykułu </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Jak </a:t>
            </a:r>
            <a:r>
              <a:rPr lang="pl-PL" sz="2200" dirty="0">
                <a:solidFill>
                  <a:srgbClr val="3C3C4C"/>
                </a:solidFill>
                <a:latin typeface="Adagio_Slab" charset="0"/>
                <a:ea typeface="Adagio_Slab" charset="0"/>
                <a:cs typeface="Adagio_Slab" charset="0"/>
              </a:rPr>
              <a:t>sformułować tytuł, abstrakt, słowa </a:t>
            </a:r>
            <a:r>
              <a:rPr lang="pl-PL" sz="2200" dirty="0" smtClean="0">
                <a:solidFill>
                  <a:srgbClr val="3C3C4C"/>
                </a:solidFill>
                <a:latin typeface="Adagio_Slab" charset="0"/>
                <a:ea typeface="Adagio_Slab" charset="0"/>
                <a:cs typeface="Adagio_Slab" charset="0"/>
              </a:rPr>
              <a:t>kluczowe</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Tabele</a:t>
            </a:r>
            <a:r>
              <a:rPr lang="pl-PL" sz="2200" dirty="0">
                <a:solidFill>
                  <a:srgbClr val="3C3C4C"/>
                </a:solidFill>
                <a:latin typeface="Adagio_Slab" charset="0"/>
                <a:ea typeface="Adagio_Slab" charset="0"/>
                <a:cs typeface="Adagio_Slab" charset="0"/>
              </a:rPr>
              <a:t>, ryciny (fotografie, wykresy, diagramy, rysunki)</a:t>
            </a:r>
            <a:endParaRPr lang="pl-PL" altLang="pl-PL" sz="2200" dirty="0">
              <a:solidFill>
                <a:srgbClr val="3C3C4C"/>
              </a:solidFill>
              <a:latin typeface="Adagio_Slab" charset="0"/>
              <a:ea typeface="Adagio_Slab" charset="0"/>
              <a:cs typeface="Adagio_Slab" charset="0"/>
            </a:endParaRP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a:solidFill>
                  <a:srgbClr val="3C3C4C"/>
                </a:solidFill>
                <a:latin typeface="Adagio_Slab" charset="0"/>
                <a:ea typeface="Adagio_Slab" charset="0"/>
                <a:cs typeface="Adagio_Slab" charset="0"/>
              </a:rPr>
              <a:t>Podziękowania (</a:t>
            </a:r>
            <a:r>
              <a:rPr lang="pl-PL" sz="2200" dirty="0" err="1">
                <a:solidFill>
                  <a:srgbClr val="3C3C4C"/>
                </a:solidFill>
                <a:latin typeface="Adagio_Slab" charset="0"/>
                <a:ea typeface="Adagio_Slab" charset="0"/>
                <a:cs typeface="Adagio_Slab" charset="0"/>
              </a:rPr>
              <a:t>Acknowledgements</a:t>
            </a:r>
            <a:r>
              <a:rPr lang="pl-PL" sz="2200" dirty="0">
                <a:solidFill>
                  <a:srgbClr val="3C3C4C"/>
                </a:solidFill>
                <a:latin typeface="Adagio_Slab" charset="0"/>
                <a:ea typeface="Adagio_Slab" charset="0"/>
                <a:cs typeface="Adagio_Slab" charset="0"/>
              </a:rPr>
              <a:t>)</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Przypisy </a:t>
            </a:r>
            <a:r>
              <a:rPr lang="pl-PL" sz="2200" dirty="0">
                <a:solidFill>
                  <a:srgbClr val="3C3C4C"/>
                </a:solidFill>
                <a:latin typeface="Adagio_Slab" charset="0"/>
                <a:ea typeface="Adagio_Slab" charset="0"/>
                <a:cs typeface="Adagio_Slab" charset="0"/>
              </a:rPr>
              <a:t>i bibliografia</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Edycja i poprawność językowa tekstu naukowego</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Tłumaczenie na język angielski</a:t>
            </a:r>
          </a:p>
          <a:p>
            <a:pPr marL="722313" indent="-342900" algn="just" fontAlgn="auto">
              <a:lnSpc>
                <a:spcPct val="150000"/>
              </a:lnSpc>
              <a:spcBef>
                <a:spcPts val="0"/>
              </a:spcBef>
              <a:spcAft>
                <a:spcPts val="0"/>
              </a:spcAft>
              <a:buFont typeface="+mj-lt"/>
              <a:buAutoNum type="alphaUcPeriod"/>
              <a:defRPr/>
            </a:pPr>
            <a:r>
              <a:rPr lang="pl-PL" sz="2200" b="1" dirty="0">
                <a:solidFill>
                  <a:srgbClr val="3C3C4C"/>
                </a:solidFill>
                <a:latin typeface="Adagio_Slab" charset="0"/>
                <a:ea typeface="Adagio_Slab" charset="0"/>
                <a:cs typeface="Adagio_Slab" charset="0"/>
              </a:rPr>
              <a:t> Autorzy publikacji i ich </a:t>
            </a:r>
            <a:r>
              <a:rPr lang="pl-PL" sz="2200" b="1" dirty="0" smtClean="0">
                <a:solidFill>
                  <a:srgbClr val="3C3C4C"/>
                </a:solidFill>
                <a:latin typeface="Adagio_Slab" charset="0"/>
                <a:ea typeface="Adagio_Slab" charset="0"/>
                <a:cs typeface="Adagio_Slab" charset="0"/>
              </a:rPr>
              <a:t>afiliacje</a:t>
            </a:r>
            <a:r>
              <a:rPr lang="pl-PL" sz="2200" b="1" dirty="0">
                <a:solidFill>
                  <a:srgbClr val="69BA9C"/>
                </a:solidFill>
                <a:latin typeface="Adagio_Slab" charset="0"/>
                <a:ea typeface="Adagio_Slab" charset="0"/>
                <a:cs typeface="Adagio_Slab" charset="0"/>
              </a:rPr>
              <a:t> </a:t>
            </a:r>
          </a:p>
        </p:txBody>
      </p:sp>
    </p:spTree>
    <p:extLst>
      <p:ext uri="{BB962C8B-B14F-4D97-AF65-F5344CB8AC3E}">
        <p14:creationId xmlns:p14="http://schemas.microsoft.com/office/powerpoint/2010/main" val="1283332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3</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Autorzy publikacji i ich afiliacje</a:t>
            </a:r>
          </a:p>
        </p:txBody>
      </p:sp>
      <p:sp>
        <p:nvSpPr>
          <p:cNvPr id="20484" name="PoleTekstowe 9"/>
          <p:cNvSpPr txBox="1">
            <a:spLocks noChangeArrowheads="1"/>
          </p:cNvSpPr>
          <p:nvPr/>
        </p:nvSpPr>
        <p:spPr bwMode="auto">
          <a:xfrm>
            <a:off x="436563" y="1143000"/>
            <a:ext cx="1150778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lnSpc>
                <a:spcPct val="150000"/>
              </a:lnSpc>
            </a:pPr>
            <a:r>
              <a:rPr lang="pl-PL" sz="2400" dirty="0" smtClean="0">
                <a:solidFill>
                  <a:srgbClr val="3C3C4C"/>
                </a:solidFill>
                <a:latin typeface="Adagio_Slab"/>
                <a:ea typeface="Adagio_Slab"/>
                <a:cs typeface="Adagio_Slab"/>
              </a:rPr>
              <a:t>Autorem </a:t>
            </a:r>
            <a:r>
              <a:rPr lang="pl-PL" sz="2400" dirty="0">
                <a:solidFill>
                  <a:srgbClr val="3C3C4C"/>
                </a:solidFill>
                <a:latin typeface="Adagio_Slab"/>
                <a:ea typeface="Adagio_Slab"/>
                <a:cs typeface="Adagio_Slab"/>
              </a:rPr>
              <a:t>publikacji </a:t>
            </a:r>
            <a:r>
              <a:rPr lang="pl-PL" sz="2400" dirty="0" smtClean="0">
                <a:solidFill>
                  <a:srgbClr val="3C3C4C"/>
                </a:solidFill>
                <a:latin typeface="Adagio_Slab"/>
                <a:ea typeface="Adagio_Slab"/>
                <a:cs typeface="Adagio_Slab"/>
              </a:rPr>
              <a:t>może </a:t>
            </a:r>
            <a:r>
              <a:rPr lang="pl-PL" sz="2400" dirty="0">
                <a:solidFill>
                  <a:srgbClr val="3C3C4C"/>
                </a:solidFill>
                <a:latin typeface="Adagio_Slab"/>
                <a:ea typeface="Adagio_Slab"/>
                <a:cs typeface="Adagio_Slab"/>
              </a:rPr>
              <a:t>być </a:t>
            </a:r>
            <a:r>
              <a:rPr lang="pl-PL" sz="2400" dirty="0" smtClean="0">
                <a:solidFill>
                  <a:srgbClr val="3C3C4C"/>
                </a:solidFill>
                <a:latin typeface="Adagio_Slab"/>
                <a:ea typeface="Adagio_Slab"/>
                <a:cs typeface="Adagio_Slab"/>
              </a:rPr>
              <a:t>tyko ta osoba, która wniosła </a:t>
            </a:r>
            <a:r>
              <a:rPr lang="pl-PL" sz="2400" dirty="0">
                <a:solidFill>
                  <a:srgbClr val="3C3C4C"/>
                </a:solidFill>
                <a:latin typeface="Adagio_Slab"/>
                <a:ea typeface="Adagio_Slab"/>
                <a:cs typeface="Adagio_Slab"/>
              </a:rPr>
              <a:t>do tej publikacji znaczący wkład. </a:t>
            </a:r>
            <a:r>
              <a:rPr lang="pl-PL" sz="2400" dirty="0" smtClean="0">
                <a:solidFill>
                  <a:srgbClr val="3C3C4C"/>
                </a:solidFill>
                <a:latin typeface="Adagio_Slab"/>
                <a:ea typeface="Adagio_Slab"/>
                <a:cs typeface="Adagio_Slab"/>
              </a:rPr>
              <a:t>Jej </a:t>
            </a:r>
            <a:r>
              <a:rPr lang="pl-PL" sz="2400" dirty="0">
                <a:solidFill>
                  <a:srgbClr val="3C3C4C"/>
                </a:solidFill>
                <a:latin typeface="Adagio_Slab"/>
                <a:ea typeface="Adagio_Slab"/>
                <a:cs typeface="Adagio_Slab"/>
              </a:rPr>
              <a:t>wkład oraz jego waga muszą zostać poświadczone przez wszystkich autorów w umowie </a:t>
            </a:r>
            <a:r>
              <a:rPr lang="pl-PL" sz="2400" dirty="0" smtClean="0">
                <a:solidFill>
                  <a:srgbClr val="3C3C4C"/>
                </a:solidFill>
                <a:latin typeface="Adagio_Slab"/>
                <a:ea typeface="Adagio_Slab"/>
                <a:cs typeface="Adagio_Slab"/>
              </a:rPr>
              <a:t>licencyjnej </a:t>
            </a:r>
          </a:p>
          <a:p>
            <a:pPr algn="just">
              <a:lnSpc>
                <a:spcPct val="150000"/>
              </a:lnSpc>
            </a:pPr>
            <a:r>
              <a:rPr lang="pl-PL" sz="2400" dirty="0" smtClean="0">
                <a:solidFill>
                  <a:srgbClr val="3C3C4C"/>
                </a:solidFill>
                <a:latin typeface="Adagio_Slab"/>
                <a:ea typeface="Adagio_Slab"/>
                <a:cs typeface="Adagio_Slab"/>
              </a:rPr>
              <a:t>Autorem publikacji nie </a:t>
            </a:r>
            <a:r>
              <a:rPr lang="pl-PL" sz="2400" dirty="0">
                <a:solidFill>
                  <a:srgbClr val="3C3C4C"/>
                </a:solidFill>
                <a:latin typeface="Adagio_Slab"/>
                <a:ea typeface="Adagio_Slab"/>
                <a:cs typeface="Adagio_Slab"/>
              </a:rPr>
              <a:t>jest osoba, </a:t>
            </a:r>
            <a:r>
              <a:rPr lang="pl-PL" sz="2400" dirty="0" smtClean="0">
                <a:solidFill>
                  <a:srgbClr val="3C3C4C"/>
                </a:solidFill>
                <a:latin typeface="Adagio_Slab"/>
                <a:ea typeface="Adagio_Slab"/>
                <a:cs typeface="Adagio_Slab"/>
              </a:rPr>
              <a:t>która </a:t>
            </a:r>
            <a:r>
              <a:rPr lang="pl-PL" sz="2400" dirty="0">
                <a:solidFill>
                  <a:srgbClr val="3C3C4C"/>
                </a:solidFill>
                <a:latin typeface="Adagio_Slab"/>
                <a:ea typeface="Adagio_Slab"/>
                <a:cs typeface="Adagio_Slab"/>
              </a:rPr>
              <a:t>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a:t>
            </a:r>
            <a:r>
              <a:rPr lang="pl-PL" sz="2400" dirty="0" smtClean="0">
                <a:solidFill>
                  <a:srgbClr val="3C3C4C"/>
                </a:solidFill>
                <a:latin typeface="Adagio_Slab"/>
                <a:ea typeface="Adagio_Slab"/>
                <a:cs typeface="Adagio_Slab"/>
              </a:rPr>
              <a:t>wiedzą (Rzetelność </a:t>
            </a:r>
            <a:r>
              <a:rPr lang="pl-PL" sz="2400" dirty="0">
                <a:solidFill>
                  <a:srgbClr val="3C3C4C"/>
                </a:solidFill>
                <a:latin typeface="Adagio_Slab"/>
                <a:ea typeface="Adagio_Slab"/>
                <a:cs typeface="Adagio_Slab"/>
              </a:rPr>
              <a:t>w badaniach </a:t>
            </a:r>
            <a:r>
              <a:rPr lang="pl-PL" sz="2400" dirty="0" smtClean="0">
                <a:solidFill>
                  <a:srgbClr val="3C3C4C"/>
                </a:solidFill>
                <a:latin typeface="Adagio_Slab"/>
                <a:ea typeface="Adagio_Slab"/>
                <a:cs typeface="Adagio_Slab"/>
              </a:rPr>
              <a:t>naukowych, 2012) - takie </a:t>
            </a:r>
            <a:r>
              <a:rPr lang="pl-PL" sz="2400" dirty="0">
                <a:solidFill>
                  <a:srgbClr val="3C3C4C"/>
                </a:solidFill>
                <a:latin typeface="Adagio_Slab"/>
                <a:ea typeface="Adagio_Slab"/>
                <a:cs typeface="Adagio_Slab"/>
              </a:rPr>
              <a:t>osoby </a:t>
            </a:r>
            <a:r>
              <a:rPr lang="pl-PL" sz="2400" dirty="0" smtClean="0">
                <a:solidFill>
                  <a:srgbClr val="3C3C4C"/>
                </a:solidFill>
                <a:latin typeface="Adagio_Slab"/>
                <a:ea typeface="Adagio_Slab"/>
                <a:cs typeface="Adagio_Slab"/>
              </a:rPr>
              <a:t>powinny </a:t>
            </a:r>
            <a:r>
              <a:rPr lang="pl-PL" sz="2400" dirty="0">
                <a:solidFill>
                  <a:srgbClr val="3C3C4C"/>
                </a:solidFill>
                <a:latin typeface="Adagio_Slab"/>
                <a:ea typeface="Adagio_Slab"/>
                <a:cs typeface="Adagio_Slab"/>
              </a:rPr>
              <a:t>być wyszczególnione w podziękowaniach wraz z opisem ich roli, ale nie figurować na liście autorów</a:t>
            </a:r>
          </a:p>
        </p:txBody>
      </p:sp>
    </p:spTree>
    <p:extLst>
      <p:ext uri="{BB962C8B-B14F-4D97-AF65-F5344CB8AC3E}">
        <p14:creationId xmlns:p14="http://schemas.microsoft.com/office/powerpoint/2010/main" val="2449552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4</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Autorzy publikacji i ich afiliacje</a:t>
            </a:r>
          </a:p>
        </p:txBody>
      </p:sp>
      <p:sp>
        <p:nvSpPr>
          <p:cNvPr id="20484" name="PoleTekstowe 9"/>
          <p:cNvSpPr txBox="1">
            <a:spLocks noChangeArrowheads="1"/>
          </p:cNvSpPr>
          <p:nvPr/>
        </p:nvSpPr>
        <p:spPr bwMode="auto">
          <a:xfrm>
            <a:off x="436563" y="1143000"/>
            <a:ext cx="115077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lnSpc>
                <a:spcPct val="150000"/>
              </a:lnSpc>
            </a:pPr>
            <a:r>
              <a:rPr lang="pl-PL" sz="2400" dirty="0" smtClean="0">
                <a:solidFill>
                  <a:srgbClr val="3C3C4C"/>
                </a:solidFill>
                <a:latin typeface="Adagio_Slab"/>
                <a:ea typeface="Adagio_Slab"/>
                <a:cs typeface="Adagio_Slab"/>
              </a:rPr>
              <a:t>Niedopuszczalne </a:t>
            </a:r>
            <a:r>
              <a:rPr lang="pl-PL" sz="2400" dirty="0">
                <a:solidFill>
                  <a:srgbClr val="3C3C4C"/>
                </a:solidFill>
                <a:latin typeface="Adagio_Slab"/>
                <a:ea typeface="Adagio_Slab"/>
                <a:cs typeface="Adagio_Slab"/>
              </a:rPr>
              <a:t>jest zatem uprzejmościowe dopisywanie kolegi albo dopisywanie znanej osoby po to, żeby zwiększyć szanse akceptacji </a:t>
            </a:r>
            <a:r>
              <a:rPr lang="pl-PL" sz="2400" dirty="0" smtClean="0">
                <a:solidFill>
                  <a:srgbClr val="3C3C4C"/>
                </a:solidFill>
                <a:latin typeface="Adagio_Slab"/>
                <a:ea typeface="Adagio_Slab"/>
                <a:cs typeface="Adagio_Slab"/>
              </a:rPr>
              <a:t>artykułu lub pomijanie </a:t>
            </a:r>
            <a:r>
              <a:rPr lang="pl-PL" sz="2400" dirty="0">
                <a:solidFill>
                  <a:srgbClr val="3C3C4C"/>
                </a:solidFill>
                <a:latin typeface="Adagio_Slab"/>
                <a:ea typeface="Adagio_Slab"/>
                <a:cs typeface="Adagio_Slab"/>
              </a:rPr>
              <a:t>faktycznego autorstwa osób, które do powstania artykułu się przyczyniły</a:t>
            </a:r>
          </a:p>
        </p:txBody>
      </p:sp>
    </p:spTree>
    <p:extLst>
      <p:ext uri="{BB962C8B-B14F-4D97-AF65-F5344CB8AC3E}">
        <p14:creationId xmlns:p14="http://schemas.microsoft.com/office/powerpoint/2010/main" val="2433225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5</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Autorzy publikacji i ich afiliacje</a:t>
            </a:r>
          </a:p>
        </p:txBody>
      </p:sp>
      <p:sp>
        <p:nvSpPr>
          <p:cNvPr id="20484" name="PoleTekstowe 9"/>
          <p:cNvSpPr txBox="1">
            <a:spLocks noChangeArrowheads="1"/>
          </p:cNvSpPr>
          <p:nvPr/>
        </p:nvSpPr>
        <p:spPr bwMode="auto">
          <a:xfrm>
            <a:off x="436563" y="1143000"/>
            <a:ext cx="11507787"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lnSpc>
                <a:spcPct val="120000"/>
              </a:lnSpc>
              <a:buClr>
                <a:srgbClr val="69BA9C"/>
              </a:buClr>
            </a:pPr>
            <a:r>
              <a:rPr lang="pl-PL" altLang="pl-PL" sz="2400" dirty="0">
                <a:solidFill>
                  <a:srgbClr val="3C3C4C"/>
                </a:solidFill>
                <a:latin typeface="Adagio_Slab"/>
                <a:ea typeface="Adagio_Slab"/>
                <a:cs typeface="Adagio_Slab"/>
              </a:rPr>
              <a:t>Ważne by autorstwo publikacji oznaczane było zawsze w jednolity sposób (podawanie lub nie drugiego imienia – jego pełnej formy bądź inicjału, konsekwentny zapis nazwisk dwuczłonowych)</a:t>
            </a:r>
          </a:p>
          <a:p>
            <a:pPr algn="just">
              <a:lnSpc>
                <a:spcPct val="120000"/>
              </a:lnSpc>
              <a:buClr>
                <a:srgbClr val="69BA9C"/>
              </a:buClr>
            </a:pPr>
            <a:endParaRPr lang="pl-PL" altLang="pl-PL" sz="2400" dirty="0">
              <a:solidFill>
                <a:srgbClr val="3C3C4C"/>
              </a:solidFill>
              <a:latin typeface="Adagio_Slab"/>
              <a:ea typeface="Adagio_Slab"/>
              <a:cs typeface="Adagio_Slab"/>
            </a:endParaRPr>
          </a:p>
          <a:p>
            <a:pPr algn="just">
              <a:lnSpc>
                <a:spcPct val="120000"/>
              </a:lnSpc>
              <a:buClr>
                <a:srgbClr val="69BA9C"/>
              </a:buClr>
            </a:pPr>
            <a:r>
              <a:rPr lang="pl-PL" altLang="pl-PL" sz="2400" dirty="0">
                <a:solidFill>
                  <a:srgbClr val="3C3C4C"/>
                </a:solidFill>
                <a:latin typeface="Adagio_Slab"/>
                <a:ea typeface="Adagio_Slab"/>
                <a:cs typeface="Adagio_Slab"/>
              </a:rPr>
              <a:t>Oprócz nazwisk autorów, trzeba podać nazwy instytucji, w których są lub byli oni zatrudnieni (w trakcie badań) oraz aktualny adres autora do korespondencji. </a:t>
            </a:r>
            <a:br>
              <a:rPr lang="pl-PL" altLang="pl-PL" sz="2400" dirty="0">
                <a:solidFill>
                  <a:srgbClr val="3C3C4C"/>
                </a:solidFill>
                <a:latin typeface="Adagio_Slab"/>
                <a:ea typeface="Adagio_Slab"/>
                <a:cs typeface="Adagio_Slab"/>
              </a:rPr>
            </a:br>
            <a:r>
              <a:rPr lang="pl-PL" altLang="pl-PL" sz="2400" dirty="0">
                <a:solidFill>
                  <a:srgbClr val="3C3C4C"/>
                </a:solidFill>
                <a:latin typeface="Adagio_Slab"/>
                <a:ea typeface="Adagio_Slab"/>
                <a:cs typeface="Adagio_Slab"/>
              </a:rPr>
              <a:t>Należy podać adresy e-mail wszystkich autorów, aby można było się z nimi łatwo skontaktować (</a:t>
            </a:r>
            <a:r>
              <a:rPr lang="pl-PL" altLang="pl-PL" sz="2400" dirty="0" err="1">
                <a:solidFill>
                  <a:srgbClr val="3C3C4C"/>
                </a:solidFill>
                <a:latin typeface="Adagio_Slab"/>
                <a:ea typeface="Adagio_Slab"/>
                <a:cs typeface="Adagio_Slab"/>
              </a:rPr>
              <a:t>Association</a:t>
            </a:r>
            <a:r>
              <a:rPr lang="pl-PL" altLang="pl-PL" sz="2400" dirty="0">
                <a:solidFill>
                  <a:srgbClr val="3C3C4C"/>
                </a:solidFill>
                <a:latin typeface="Adagio_Slab"/>
                <a:ea typeface="Adagio_Slab"/>
                <a:cs typeface="Adagio_Slab"/>
              </a:rPr>
              <a:t> of Science </a:t>
            </a:r>
            <a:r>
              <a:rPr lang="pl-PL" altLang="pl-PL" sz="2400" dirty="0" err="1">
                <a:solidFill>
                  <a:srgbClr val="3C3C4C"/>
                </a:solidFill>
                <a:latin typeface="Adagio_Slab"/>
                <a:ea typeface="Adagio_Slab"/>
                <a:cs typeface="Adagio_Slab"/>
              </a:rPr>
              <a:t>Editors</a:t>
            </a:r>
            <a:r>
              <a:rPr lang="pl-PL" altLang="pl-PL" sz="2400" dirty="0">
                <a:solidFill>
                  <a:srgbClr val="3C3C4C"/>
                </a:solidFill>
                <a:latin typeface="Adagio_Slab"/>
                <a:ea typeface="Adagio_Slab"/>
                <a:cs typeface="Adagio_Slab"/>
              </a:rPr>
              <a:t>, 2016)</a:t>
            </a:r>
          </a:p>
        </p:txBody>
      </p:sp>
    </p:spTree>
    <p:extLst>
      <p:ext uri="{BB962C8B-B14F-4D97-AF65-F5344CB8AC3E}">
        <p14:creationId xmlns:p14="http://schemas.microsoft.com/office/powerpoint/2010/main" val="384988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5D8BC9F-BC80-49A3-A4BC-C4B542326401}" type="slidenum">
              <a:rPr lang="pl-PL" altLang="pl-PL" sz="4000">
                <a:solidFill>
                  <a:srgbClr val="3C3C4C"/>
                </a:solidFill>
                <a:latin typeface="Radikal WUT"/>
                <a:ea typeface="Radikal WUT"/>
                <a:cs typeface="Radikal WUT"/>
              </a:rPr>
              <a:pPr fontAlgn="base">
                <a:spcBef>
                  <a:spcPct val="0"/>
                </a:spcBef>
                <a:spcAft>
                  <a:spcPct val="0"/>
                </a:spcAft>
              </a:pPr>
              <a:t>6</a:t>
            </a:fld>
            <a:endParaRPr lang="pl-PL" altLang="pl-PL" sz="4000">
              <a:solidFill>
                <a:srgbClr val="3C3C4C"/>
              </a:solidFill>
              <a:latin typeface="Radikal WUT"/>
              <a:ea typeface="Radikal WUT"/>
              <a:cs typeface="Radikal WUT"/>
            </a:endParaRPr>
          </a:p>
        </p:txBody>
      </p:sp>
      <p:sp>
        <p:nvSpPr>
          <p:cNvPr id="21507"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Autorzy publikacji i ich afiliacje</a:t>
            </a:r>
          </a:p>
        </p:txBody>
      </p:sp>
      <p:sp>
        <p:nvSpPr>
          <p:cNvPr id="10" name="PoleTekstowe 9"/>
          <p:cNvSpPr txBox="1"/>
          <p:nvPr/>
        </p:nvSpPr>
        <p:spPr>
          <a:xfrm>
            <a:off x="436563" y="1143000"/>
            <a:ext cx="11507787" cy="5045075"/>
          </a:xfrm>
          <a:prstGeom prst="rect">
            <a:avLst/>
          </a:prstGeom>
          <a:noFill/>
        </p:spPr>
        <p:txBody>
          <a:bodyPr>
            <a:spAutoFit/>
          </a:bodyPr>
          <a:lstStyle/>
          <a:p>
            <a:pPr algn="just" fontAlgn="auto">
              <a:lnSpc>
                <a:spcPct val="120000"/>
              </a:lnSpc>
              <a:spcBef>
                <a:spcPts val="0"/>
              </a:spcBef>
              <a:spcAft>
                <a:spcPts val="600"/>
              </a:spcAft>
              <a:buClr>
                <a:srgbClr val="69BA9C"/>
              </a:buClr>
              <a:defRPr/>
            </a:pPr>
            <a:r>
              <a:rPr lang="pl-PL" sz="2400" dirty="0">
                <a:solidFill>
                  <a:srgbClr val="3C3C4C"/>
                </a:solidFill>
                <a:latin typeface="Adagio_Slab" charset="0"/>
                <a:ea typeface="Adagio_Slab" charset="0"/>
                <a:cs typeface="Adagio_Slab" charset="0"/>
              </a:rPr>
              <a:t>Politechnika Warszawska używa następujących tłumaczeń swojej nazwy </a:t>
            </a:r>
            <a:br>
              <a:rPr lang="pl-PL" sz="2400" dirty="0">
                <a:solidFill>
                  <a:srgbClr val="3C3C4C"/>
                </a:solidFill>
                <a:latin typeface="Adagio_Slab" charset="0"/>
                <a:ea typeface="Adagio_Slab" charset="0"/>
                <a:cs typeface="Adagio_Slab" charset="0"/>
              </a:rPr>
            </a:br>
            <a:r>
              <a:rPr lang="pl-PL" sz="2400" dirty="0">
                <a:solidFill>
                  <a:srgbClr val="3C3C4C"/>
                </a:solidFill>
                <a:latin typeface="Adagio_Slab" charset="0"/>
                <a:ea typeface="Adagio_Slab" charset="0"/>
                <a:cs typeface="Adagio_Slab" charset="0"/>
              </a:rPr>
              <a:t>na języki obce (Załącznik do obwieszczenia nr 1/2012 Rektora PW z dnia 19 marca 2012 r.):</a:t>
            </a:r>
          </a:p>
          <a:p>
            <a:pPr marL="898525"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1) </a:t>
            </a:r>
            <a:r>
              <a:rPr lang="pl-PL" sz="2400" dirty="0" err="1">
                <a:solidFill>
                  <a:srgbClr val="3C3C4C"/>
                </a:solidFill>
                <a:latin typeface="Adagio_Slab" charset="0"/>
                <a:ea typeface="Adagio_Slab" charset="0"/>
                <a:cs typeface="Adagio_Slab" charset="0"/>
              </a:rPr>
              <a:t>Warsaw</a:t>
            </a:r>
            <a:r>
              <a:rPr lang="pl-PL" sz="2400" dirty="0">
                <a:solidFill>
                  <a:srgbClr val="3C3C4C"/>
                </a:solidFill>
                <a:latin typeface="Adagio_Slab" charset="0"/>
                <a:ea typeface="Adagio_Slab" charset="0"/>
                <a:cs typeface="Adagio_Slab" charset="0"/>
              </a:rPr>
              <a:t> University of Technology, w języku angielskim;</a:t>
            </a:r>
          </a:p>
          <a:p>
            <a:pPr marL="898525"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2) </a:t>
            </a:r>
            <a:r>
              <a:rPr lang="pl-PL" sz="2400" dirty="0" err="1">
                <a:solidFill>
                  <a:srgbClr val="3C3C4C"/>
                </a:solidFill>
                <a:latin typeface="Adagio_Slab" charset="0"/>
                <a:ea typeface="Adagio_Slab" charset="0"/>
                <a:cs typeface="Adagio_Slab" charset="0"/>
              </a:rPr>
              <a:t>Ecole</a:t>
            </a:r>
            <a:r>
              <a:rPr lang="pl-PL" sz="2400" dirty="0">
                <a:solidFill>
                  <a:srgbClr val="3C3C4C"/>
                </a:solidFill>
                <a:latin typeface="Adagio_Slab" charset="0"/>
                <a:ea typeface="Adagio_Slab" charset="0"/>
                <a:cs typeface="Adagio_Slab" charset="0"/>
              </a:rPr>
              <a:t> </a:t>
            </a:r>
            <a:r>
              <a:rPr lang="pl-PL" sz="2400" dirty="0" err="1">
                <a:solidFill>
                  <a:srgbClr val="3C3C4C"/>
                </a:solidFill>
                <a:latin typeface="Adagio_Slab" charset="0"/>
                <a:ea typeface="Adagio_Slab" charset="0"/>
                <a:cs typeface="Adagio_Slab" charset="0"/>
              </a:rPr>
              <a:t>Polytechnique</a:t>
            </a:r>
            <a:r>
              <a:rPr lang="pl-PL" sz="2400" dirty="0">
                <a:solidFill>
                  <a:srgbClr val="3C3C4C"/>
                </a:solidFill>
                <a:latin typeface="Adagio_Slab" charset="0"/>
                <a:ea typeface="Adagio_Slab" charset="0"/>
                <a:cs typeface="Adagio_Slab" charset="0"/>
              </a:rPr>
              <a:t> de </a:t>
            </a:r>
            <a:r>
              <a:rPr lang="pl-PL" sz="2400" dirty="0" err="1">
                <a:solidFill>
                  <a:srgbClr val="3C3C4C"/>
                </a:solidFill>
                <a:latin typeface="Adagio_Slab" charset="0"/>
                <a:ea typeface="Adagio_Slab" charset="0"/>
                <a:cs typeface="Adagio_Slab" charset="0"/>
              </a:rPr>
              <a:t>Varsovie</a:t>
            </a:r>
            <a:r>
              <a:rPr lang="pl-PL" sz="2400" dirty="0">
                <a:solidFill>
                  <a:srgbClr val="3C3C4C"/>
                </a:solidFill>
                <a:latin typeface="Adagio_Slab" charset="0"/>
                <a:ea typeface="Adagio_Slab" charset="0"/>
                <a:cs typeface="Adagio_Slab" charset="0"/>
              </a:rPr>
              <a:t>, w języku francuskim;</a:t>
            </a:r>
          </a:p>
          <a:p>
            <a:pPr marL="898525"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3) </a:t>
            </a:r>
            <a:r>
              <a:rPr lang="pl-PL" sz="2400" dirty="0" err="1">
                <a:solidFill>
                  <a:srgbClr val="3C3C4C"/>
                </a:solidFill>
                <a:latin typeface="Adagio_Slab" charset="0"/>
                <a:ea typeface="Adagio_Slab" charset="0"/>
                <a:cs typeface="Adagio_Slab" charset="0"/>
              </a:rPr>
              <a:t>Universidad</a:t>
            </a:r>
            <a:r>
              <a:rPr lang="pl-PL" sz="2400" dirty="0">
                <a:solidFill>
                  <a:srgbClr val="3C3C4C"/>
                </a:solidFill>
                <a:latin typeface="Adagio_Slab" charset="0"/>
                <a:ea typeface="Adagio_Slab" charset="0"/>
                <a:cs typeface="Adagio_Slab" charset="0"/>
              </a:rPr>
              <a:t> </a:t>
            </a:r>
            <a:r>
              <a:rPr lang="pl-PL" sz="2400" dirty="0" err="1">
                <a:solidFill>
                  <a:srgbClr val="3C3C4C"/>
                </a:solidFill>
                <a:latin typeface="Adagio_Slab" charset="0"/>
                <a:ea typeface="Adagio_Slab" charset="0"/>
                <a:cs typeface="Adagio_Slab" charset="0"/>
              </a:rPr>
              <a:t>Politécnica</a:t>
            </a:r>
            <a:r>
              <a:rPr lang="pl-PL" sz="2400" dirty="0">
                <a:solidFill>
                  <a:srgbClr val="3C3C4C"/>
                </a:solidFill>
                <a:latin typeface="Adagio_Slab" charset="0"/>
                <a:ea typeface="Adagio_Slab" charset="0"/>
                <a:cs typeface="Adagio_Slab" charset="0"/>
              </a:rPr>
              <a:t> de </a:t>
            </a:r>
            <a:r>
              <a:rPr lang="pl-PL" sz="2400" dirty="0" err="1">
                <a:solidFill>
                  <a:srgbClr val="3C3C4C"/>
                </a:solidFill>
                <a:latin typeface="Adagio_Slab" charset="0"/>
                <a:ea typeface="Adagio_Slab" charset="0"/>
                <a:cs typeface="Adagio_Slab" charset="0"/>
              </a:rPr>
              <a:t>Varsovia</a:t>
            </a:r>
            <a:r>
              <a:rPr lang="pl-PL" sz="2400" dirty="0">
                <a:solidFill>
                  <a:srgbClr val="3C3C4C"/>
                </a:solidFill>
                <a:latin typeface="Adagio_Slab" charset="0"/>
                <a:ea typeface="Adagio_Slab" charset="0"/>
                <a:cs typeface="Adagio_Slab" charset="0"/>
              </a:rPr>
              <a:t>, w języku hiszpańskim;</a:t>
            </a:r>
          </a:p>
          <a:p>
            <a:pPr marL="898525"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4) </a:t>
            </a:r>
            <a:r>
              <a:rPr lang="pl-PL" sz="2400" dirty="0" err="1">
                <a:solidFill>
                  <a:srgbClr val="3C3C4C"/>
                </a:solidFill>
                <a:latin typeface="Adagio_Slab" charset="0"/>
                <a:ea typeface="Adagio_Slab" charset="0"/>
                <a:cs typeface="Adagio_Slab" charset="0"/>
              </a:rPr>
              <a:t>Technische</a:t>
            </a:r>
            <a:r>
              <a:rPr lang="pl-PL" sz="2400" dirty="0">
                <a:solidFill>
                  <a:srgbClr val="3C3C4C"/>
                </a:solidFill>
                <a:latin typeface="Adagio_Slab" charset="0"/>
                <a:ea typeface="Adagio_Slab" charset="0"/>
                <a:cs typeface="Adagio_Slab" charset="0"/>
              </a:rPr>
              <a:t> </a:t>
            </a:r>
            <a:r>
              <a:rPr lang="pl-PL" sz="2400" dirty="0" err="1">
                <a:solidFill>
                  <a:srgbClr val="3C3C4C"/>
                </a:solidFill>
                <a:latin typeface="Adagio_Slab" charset="0"/>
                <a:ea typeface="Adagio_Slab" charset="0"/>
                <a:cs typeface="Adagio_Slab" charset="0"/>
              </a:rPr>
              <a:t>Universität</a:t>
            </a:r>
            <a:r>
              <a:rPr lang="pl-PL" sz="2400" dirty="0">
                <a:solidFill>
                  <a:srgbClr val="3C3C4C"/>
                </a:solidFill>
                <a:latin typeface="Adagio_Slab" charset="0"/>
                <a:ea typeface="Adagio_Slab" charset="0"/>
                <a:cs typeface="Adagio_Slab" charset="0"/>
              </a:rPr>
              <a:t> </a:t>
            </a:r>
            <a:r>
              <a:rPr lang="pl-PL" sz="2400" dirty="0" err="1">
                <a:solidFill>
                  <a:srgbClr val="3C3C4C"/>
                </a:solidFill>
                <a:latin typeface="Adagio_Slab" charset="0"/>
                <a:ea typeface="Adagio_Slab" charset="0"/>
                <a:cs typeface="Adagio_Slab" charset="0"/>
              </a:rPr>
              <a:t>Warschau</a:t>
            </a:r>
            <a:r>
              <a:rPr lang="pl-PL" sz="2400" dirty="0">
                <a:solidFill>
                  <a:srgbClr val="3C3C4C"/>
                </a:solidFill>
                <a:latin typeface="Adagio_Slab" charset="0"/>
                <a:ea typeface="Adagio_Slab" charset="0"/>
                <a:cs typeface="Adagio_Slab" charset="0"/>
              </a:rPr>
              <a:t>, w języku niemieckim;</a:t>
            </a:r>
          </a:p>
          <a:p>
            <a:pPr marL="898525"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5) </a:t>
            </a:r>
            <a:r>
              <a:rPr lang="az-Cyrl-AZ" sz="2400" dirty="0">
                <a:solidFill>
                  <a:srgbClr val="3C3C4C"/>
                </a:solidFill>
                <a:latin typeface="Adagio_Slab" charset="0"/>
                <a:ea typeface="Adagio_Slab" charset="0"/>
                <a:cs typeface="Adagio_Slab" charset="0"/>
              </a:rPr>
              <a:t>Варшавский Политехнический Университет, </a:t>
            </a:r>
            <a:r>
              <a:rPr lang="pl-PL" sz="2400" dirty="0">
                <a:solidFill>
                  <a:srgbClr val="3C3C4C"/>
                </a:solidFill>
                <a:latin typeface="Adagio_Slab" charset="0"/>
                <a:ea typeface="Adagio_Slab" charset="0"/>
                <a:cs typeface="Adagio_Slab" charset="0"/>
              </a:rPr>
              <a:t>w języku rosyjskim.</a:t>
            </a:r>
          </a:p>
          <a:p>
            <a:pPr algn="just" fontAlgn="auto">
              <a:lnSpc>
                <a:spcPct val="120000"/>
              </a:lnSpc>
              <a:spcBef>
                <a:spcPts val="0"/>
              </a:spcBef>
              <a:spcAft>
                <a:spcPts val="0"/>
              </a:spcAft>
              <a:buClr>
                <a:srgbClr val="69BA9C"/>
              </a:buClr>
              <a:defRPr/>
            </a:pPr>
            <a:endParaRPr lang="pl-PL" sz="2400" dirty="0">
              <a:solidFill>
                <a:srgbClr val="3C3C4C"/>
              </a:solidFill>
              <a:latin typeface="Adagio_Slab" charset="0"/>
              <a:ea typeface="Adagio_Slab" charset="0"/>
              <a:cs typeface="Adagio_Slab" charset="0"/>
            </a:endParaRPr>
          </a:p>
          <a:p>
            <a:pPr algn="just" fontAlgn="auto">
              <a:lnSpc>
                <a:spcPct val="120000"/>
              </a:lnSpc>
              <a:spcBef>
                <a:spcPts val="0"/>
              </a:spcBef>
              <a:spcAft>
                <a:spcPts val="0"/>
              </a:spcAft>
              <a:buClr>
                <a:srgbClr val="69BA9C"/>
              </a:buClr>
              <a:defRPr/>
            </a:pPr>
            <a:r>
              <a:rPr lang="pl-PL" sz="2400" dirty="0">
                <a:solidFill>
                  <a:srgbClr val="3C3C4C"/>
                </a:solidFill>
                <a:latin typeface="Adagio_Slab" charset="0"/>
                <a:ea typeface="Adagio_Slab" charset="0"/>
                <a:cs typeface="Adagio_Slab" charset="0"/>
              </a:rPr>
              <a:t>Warto oprócz nazwy uczelni podać także nazwę jednostki organizacyjnej – wydziału, kolegium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240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2688</TotalTime>
  <Words>1410</Words>
  <Application>Microsoft Office PowerPoint</Application>
  <PresentationFormat>Niestandardowy</PresentationFormat>
  <Paragraphs>106</Paragraphs>
  <Slides>7</Slides>
  <Notes>7</Notes>
  <HiddenSlides>0</HiddenSlides>
  <MMClips>0</MMClips>
  <ScaleCrop>false</ScaleCrop>
  <HeadingPairs>
    <vt:vector size="4" baseType="variant">
      <vt:variant>
        <vt:lpstr>Motyw</vt:lpstr>
      </vt:variant>
      <vt:variant>
        <vt:i4>3</vt:i4>
      </vt:variant>
      <vt:variant>
        <vt:lpstr>Tytuły slajdów</vt:lpstr>
      </vt:variant>
      <vt:variant>
        <vt:i4>7</vt:i4>
      </vt:variant>
    </vt:vector>
  </HeadingPairs>
  <TitlesOfParts>
    <vt:vector size="10" baseType="lpstr">
      <vt:lpstr>1_Motyw pakietu Office</vt:lpstr>
      <vt:lpstr>4_Motyw pakietu Office</vt:lpstr>
      <vt:lpstr>2_Motyw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Emilia Fryszkowska</dc:creator>
  <cp:lastModifiedBy>Iwona Socik</cp:lastModifiedBy>
  <cp:revision>202</cp:revision>
  <dcterms:created xsi:type="dcterms:W3CDTF">2017-01-20T08:44:33Z</dcterms:created>
  <dcterms:modified xsi:type="dcterms:W3CDTF">2018-06-04T06:40:04Z</dcterms:modified>
</cp:coreProperties>
</file>