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 id="2147483696" r:id="rId2"/>
    <p:sldMasterId id="2147483837" r:id="rId3"/>
  </p:sldMasterIdLst>
  <p:notesMasterIdLst>
    <p:notesMasterId r:id="rId12"/>
  </p:notesMasterIdLst>
  <p:sldIdLst>
    <p:sldId id="283" r:id="rId4"/>
    <p:sldId id="367" r:id="rId5"/>
    <p:sldId id="317" r:id="rId6"/>
    <p:sldId id="327" r:id="rId7"/>
    <p:sldId id="357" r:id="rId8"/>
    <p:sldId id="328" r:id="rId9"/>
    <p:sldId id="329" r:id="rId10"/>
    <p:sldId id="368" r:id="rId11"/>
  </p:sldIdLst>
  <p:sldSz cx="12192000" cy="6858000"/>
  <p:notesSz cx="6858000" cy="9144000"/>
  <p:defaultTextStyle>
    <a:defPPr>
      <a:defRPr lang="pl-PL"/>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3C4C"/>
    <a:srgbClr val="C2B0B9"/>
    <a:srgbClr val="965F77"/>
    <a:srgbClr val="B4A3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24" autoAdjust="0"/>
    <p:restoredTop sz="80961" autoAdjust="0"/>
  </p:normalViewPr>
  <p:slideViewPr>
    <p:cSldViewPr snapToGrid="0" snapToObjects="1">
      <p:cViewPr>
        <p:scale>
          <a:sx n="50" d="100"/>
          <a:sy n="50" d="100"/>
        </p:scale>
        <p:origin x="-966" y="-6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D89DD62-7849-450A-8E52-233A383FCDC9}" type="datetimeFigureOut">
              <a:rPr lang="pl-PL"/>
              <a:pPr>
                <a:defRPr/>
              </a:pPr>
              <a:t>2018-06-04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4D8180F-CB5B-48DD-B6ED-D24612D40C4B}" type="slidenum">
              <a:rPr lang="pl-PL"/>
              <a:pPr>
                <a:defRPr/>
              </a:pPr>
              <a:t>‹#›</a:t>
            </a:fld>
            <a:endParaRPr lang="pl-PL"/>
          </a:p>
        </p:txBody>
      </p:sp>
    </p:spTree>
    <p:extLst>
      <p:ext uri="{BB962C8B-B14F-4D97-AF65-F5344CB8AC3E}">
        <p14:creationId xmlns:p14="http://schemas.microsoft.com/office/powerpoint/2010/main" val="5960228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zytelnia.cnbop.pl/sites/default/files/Etyka_wydawnicza_BiTP_0.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czytelnia.cnbop.pl/sites/default/files/Deklaracja_wkladu_autorskiego_2015.pd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czytelnia.cnbop.pl/sites/default/files/Etyka_wydawnicza_BiTP_0.pdf"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czytelnia.cnbop.pl/sites/default/files/Deklaracja_wkladu_autorskiego_2015.pdf"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czytelnia.cnbop.pl/sites/default/files/Etyka_wydawnicza_BiTP_0.pdf"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czytelnia.cnbop.pl/sites/default/files/Deklaracja_wkladu_autorskiego_2015.pdf"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zytelnia.cnbop.pl/sites/default/files/Etyka_wydawnicza_BiTP_0.pdf"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czytelnia.cnbop.pl/sites/default/files/Deklaracja_wkladu_autorskiego_2015.pdf"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l-PL" altLang="pl-PL" smtClean="0"/>
          </a:p>
        </p:txBody>
      </p:sp>
      <p:sp>
        <p:nvSpPr>
          <p:cNvPr id="7578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5B48929-1AFD-4F3F-9154-10E753051DC5}" type="slidenum">
              <a:rPr lang="pl-PL" altLang="pl-PL">
                <a:solidFill>
                  <a:srgbClr val="000000"/>
                </a:solidFill>
              </a:rPr>
              <a:pPr fontAlgn="base">
                <a:spcBef>
                  <a:spcPct val="0"/>
                </a:spcBef>
                <a:spcAft>
                  <a:spcPct val="0"/>
                </a:spcAft>
              </a:pPr>
              <a:t>1</a:t>
            </a:fld>
            <a:endParaRPr lang="pl-PL" altLang="pl-PL">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sz="1200" b="0" i="0" u="none" strike="noStrike" kern="1200" baseline="0" dirty="0" smtClean="0">
              <a:solidFill>
                <a:schemeClr val="tx1"/>
              </a:solidFill>
              <a:latin typeface="+mn-lt"/>
              <a:ea typeface="+mn-ea"/>
              <a:cs typeface="+mn-cs"/>
            </a:endParaRPr>
          </a:p>
          <a:p>
            <a:r>
              <a:rPr lang="pl-PL" sz="1200" b="0" i="0" u="none" strike="noStrike" kern="1200" baseline="0" dirty="0" smtClean="0">
                <a:solidFill>
                  <a:schemeClr val="tx1"/>
                </a:solidFill>
                <a:latin typeface="+mn-lt"/>
                <a:ea typeface="+mn-ea"/>
                <a:cs typeface="+mn-cs"/>
              </a:rPr>
              <a:t>Zwiększenie rozmiaru czcionki też jest wyróżnieniem (nagłówki, śródtytuły: najlepiej o ok. +20%). 13 p. =&gt; 15,5 p.</a:t>
            </a:r>
          </a:p>
          <a:p>
            <a:r>
              <a:rPr lang="pl-PL" sz="1200" b="0" i="0" u="none" strike="noStrike" kern="1200" baseline="0" smtClean="0">
                <a:solidFill>
                  <a:schemeClr val="tx1"/>
                </a:solidFill>
                <a:latin typeface="+mn-lt"/>
                <a:ea typeface="+mn-ea"/>
                <a:cs typeface="+mn-cs"/>
              </a:rPr>
              <a:t>Zmniejszamy </a:t>
            </a:r>
            <a:r>
              <a:rPr lang="pl-PL" sz="1200" b="0" i="0" u="none" strike="noStrike" kern="1200" baseline="0" dirty="0" smtClean="0">
                <a:solidFill>
                  <a:schemeClr val="tx1"/>
                </a:solidFill>
                <a:latin typeface="+mn-lt"/>
                <a:ea typeface="+mn-ea"/>
                <a:cs typeface="+mn-cs"/>
              </a:rPr>
              <a:t>rozmiar czcionki dla elementów niestanowiących integralnej części tekstu (np. przypisy, spis załączników, najlepiej o ok. -20%). 13 p. =&gt; 10,5 p.</a:t>
            </a:r>
          </a:p>
          <a:p>
            <a:pPr>
              <a:spcBef>
                <a:spcPct val="0"/>
              </a:spcBef>
            </a:pPr>
            <a:endParaRPr lang="pl-PL" altLang="pl-PL" dirty="0" smtClean="0"/>
          </a:p>
        </p:txBody>
      </p:sp>
      <p:sp>
        <p:nvSpPr>
          <p:cNvPr id="8192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7B2DEAF-A985-42D5-85CE-4FB21A002B4B}" type="slidenum">
              <a:rPr lang="pl-PL" altLang="pl-PL">
                <a:solidFill>
                  <a:srgbClr val="000000"/>
                </a:solidFill>
              </a:rPr>
              <a:pPr fontAlgn="base">
                <a:spcBef>
                  <a:spcPct val="0"/>
                </a:spcBef>
                <a:spcAft>
                  <a:spcPct val="0"/>
                </a:spcAft>
              </a:pPr>
              <a:t>2</a:t>
            </a:fld>
            <a:endParaRPr lang="pl-PL" altLang="pl-PL">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l-PL" altLang="pl-PL" dirty="0" smtClean="0"/>
              <a:t>E. </a:t>
            </a:r>
            <a:r>
              <a:rPr lang="pl-PL" dirty="0" smtClean="0"/>
              <a:t>W zależności od jakości angielskiego tekstu, będziemy potrzebowali jednej z trzech poniższych usług:</a:t>
            </a:r>
          </a:p>
          <a:p>
            <a:r>
              <a:rPr lang="pl-PL" dirty="0" err="1" smtClean="0"/>
              <a:t>Proofreading</a:t>
            </a:r>
            <a:r>
              <a:rPr lang="pl-PL" dirty="0" smtClean="0"/>
              <a:t> (korekta tekstu),</a:t>
            </a:r>
          </a:p>
          <a:p>
            <a:r>
              <a:rPr lang="pl-PL" dirty="0" smtClean="0"/>
              <a:t>Language Editing (edycja tekstu),</a:t>
            </a:r>
          </a:p>
          <a:p>
            <a:r>
              <a:rPr lang="pl-PL" dirty="0" smtClean="0"/>
              <a:t>Re-</a:t>
            </a:r>
            <a:r>
              <a:rPr lang="pl-PL" dirty="0" err="1" smtClean="0"/>
              <a:t>writing</a:t>
            </a:r>
            <a:r>
              <a:rPr lang="pl-PL" dirty="0" smtClean="0"/>
              <a:t> (przepisanie tekstu). http://amberediting.pl/blog/efektywne-pisanie-artykulu-naukowego-po-angielsku/ </a:t>
            </a:r>
          </a:p>
          <a:p>
            <a:pPr>
              <a:spcBef>
                <a:spcPct val="0"/>
              </a:spcBef>
            </a:pPr>
            <a:endParaRPr lang="pl-PL" altLang="pl-PL" dirty="0" smtClean="0"/>
          </a:p>
        </p:txBody>
      </p:sp>
      <p:sp>
        <p:nvSpPr>
          <p:cNvPr id="7782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1D1B75C-F5A4-44E0-A45D-458DFDD073FA}" type="slidenum">
              <a:rPr lang="pl-PL" altLang="pl-PL">
                <a:solidFill>
                  <a:srgbClr val="000000"/>
                </a:solidFill>
              </a:rPr>
              <a:pPr fontAlgn="base">
                <a:spcBef>
                  <a:spcPct val="0"/>
                </a:spcBef>
                <a:spcAft>
                  <a:spcPct val="0"/>
                </a:spcAft>
              </a:pPr>
              <a:t>3</a:t>
            </a:fld>
            <a:endParaRPr lang="pl-PL" altLang="pl-PL">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l-PL" altLang="pl-PL" b="1" smtClean="0"/>
              <a:t>Etyka</a:t>
            </a:r>
            <a:endParaRPr lang="pl-PL" altLang="pl-PL" smtClean="0"/>
          </a:p>
          <a:p>
            <a:pPr>
              <a:spcBef>
                <a:spcPct val="0"/>
              </a:spcBef>
            </a:pPr>
            <a:r>
              <a:rPr lang="pl-PL" altLang="pl-PL" smtClean="0"/>
              <a:t>Dane opublikowane w kwartalniku „Bezpieczeństwo i Technika Pożarnicza” powinny być oryginalne. Nie należy przesyłać tekstów, które zostały wcześniej opublikowane w innym czasopiśmie lub monografii. Podawanie fałszywych danych, plagiaty oraz inne działania, które mogą prowadzić do fałszywych wniosków, są nieetyczne.</a:t>
            </a:r>
          </a:p>
          <a:p>
            <a:pPr>
              <a:spcBef>
                <a:spcPct val="0"/>
              </a:spcBef>
            </a:pPr>
            <a:r>
              <a:rPr lang="pl-PL" altLang="pl-PL" smtClean="0"/>
              <a:t>Szczegółowe informacje o </a:t>
            </a:r>
            <a:r>
              <a:rPr lang="pl-PL" altLang="pl-PL" b="1" smtClean="0"/>
              <a:t>etyce publikacji i stwierdzeniu nadużycia w publikacji (opartych na zaleceniach Elsevier i wytycznych COPE dla wydawców czasopism)</a:t>
            </a:r>
            <a:r>
              <a:rPr lang="pl-PL" altLang="pl-PL" smtClean="0"/>
              <a:t>, z którymi należy zapoznać się przed zgłoszeniem artykułu do redakcji, znajdą Państwo w poniższym linku.</a:t>
            </a:r>
          </a:p>
          <a:p>
            <a:pPr>
              <a:spcBef>
                <a:spcPct val="0"/>
              </a:spcBef>
            </a:pPr>
            <a:r>
              <a:rPr lang="pl-PL" altLang="pl-PL" b="1" smtClean="0"/>
              <a:t>Etyka publikacji i stwierdzenie nadużycia w publikacji </a:t>
            </a:r>
            <a:r>
              <a:rPr lang="pl-PL" altLang="pl-PL" b="1" smtClean="0">
                <a:hlinkClick r:id="rId3"/>
              </a:rPr>
              <a:t>(Pobierz)</a:t>
            </a:r>
            <a:endParaRPr lang="pl-PL" altLang="pl-PL" b="1" smtClean="0"/>
          </a:p>
          <a:p>
            <a:pPr>
              <a:spcBef>
                <a:spcPct val="0"/>
              </a:spcBef>
            </a:pPr>
            <a:endParaRPr lang="pl-PL" altLang="pl-PL" b="1" smtClean="0"/>
          </a:p>
          <a:p>
            <a:pPr>
              <a:spcBef>
                <a:spcPct val="0"/>
              </a:spcBef>
            </a:pPr>
            <a:r>
              <a:rPr lang="pl-PL" altLang="pl-PL" b="1" smtClean="0"/>
              <a:t>Współautorstwo artykułu</a:t>
            </a:r>
            <a:endParaRPr lang="pl-PL" altLang="pl-PL" smtClean="0"/>
          </a:p>
          <a:p>
            <a:pPr>
              <a:spcBef>
                <a:spcPct val="0"/>
              </a:spcBef>
            </a:pPr>
            <a:r>
              <a:rPr lang="pl-PL" altLang="pl-PL" smtClean="0"/>
              <a:t>Zgodnie z definicją współautorstwa zawartą w publikacji Ministerstwa Nauki i Szkolnictwa Wyższego pt. „Rzetelność w badaniach naukowych oraz poszanowanie własności intelektualnej” to pojęcie należy rozumieć w następujący sposób:</a:t>
            </a:r>
          </a:p>
          <a:p>
            <a:pPr>
              <a:spcBef>
                <a:spcPct val="0"/>
              </a:spcBef>
            </a:pPr>
            <a:r>
              <a:rPr lang="pl-PL" altLang="pl-PL" smtClean="0"/>
              <a:t>"Współautor to każdy, kto napisał niewielki nawet jego fragment, wniósł twórczy wkład w jego koncepcję lub układ, brał udział w projektowaniu badań naukowych, których wynikiem jest dany utwór. Współautorem nie jest osoba, która wykonywała czynności administracyjne związane z pracą nad stworzeniem dzieła naukowego (np. szef placówki naukowej, osoba pozyskująca środki do badań, osoba zbierająca dane lub wykonująca obliczenia statystyczne). Prawa do współautorstwa nie nabywa również konsultant, dzielący się swą wiedzą".</a:t>
            </a:r>
          </a:p>
          <a:p>
            <a:pPr>
              <a:spcBef>
                <a:spcPct val="0"/>
              </a:spcBef>
            </a:pPr>
            <a:r>
              <a:rPr lang="pl-PL" altLang="pl-PL" smtClean="0"/>
              <a:t>W związku z powyższym Redakcja zobowiązuje autorów do podawania w artykułach wkładu procentowego oraz wykazywanie zakresu wkładu poszczególnych współautorów w powstanie artykułu, czyli tzw. atrybucji (autor koncepcji, założeń, metod) – tę informację należy umieścić w Deklaracji wkładu autorskiego, którą autor załącza do artykułu przesyłanego do redakcji.</a:t>
            </a:r>
          </a:p>
          <a:p>
            <a:pPr>
              <a:spcBef>
                <a:spcPct val="0"/>
              </a:spcBef>
            </a:pPr>
            <a:r>
              <a:rPr lang="pl-PL" altLang="pl-PL" b="1" smtClean="0"/>
              <a:t>Deklaracja wkładu autorskiego oraz informacja o źródle finansowania</a:t>
            </a:r>
            <a:r>
              <a:rPr lang="pl-PL" altLang="pl-PL" smtClean="0"/>
              <a:t> </a:t>
            </a:r>
            <a:r>
              <a:rPr lang="pl-PL" altLang="pl-PL" smtClean="0">
                <a:hlinkClick r:id="rId4" tooltip="Deklaracja wkładu autorskiego_finasnowanie"/>
              </a:rPr>
              <a:t>(Pobierz)</a:t>
            </a:r>
            <a:endParaRPr lang="pl-PL" altLang="pl-PL" smtClean="0"/>
          </a:p>
          <a:p>
            <a:pPr>
              <a:spcBef>
                <a:spcPct val="0"/>
              </a:spcBef>
            </a:pPr>
            <a:endParaRPr lang="pl-PL" altLang="pl-PL" smtClean="0"/>
          </a:p>
        </p:txBody>
      </p:sp>
      <p:sp>
        <p:nvSpPr>
          <p:cNvPr id="8294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666FAB0-923A-406D-BDA3-2F9E0E7936E6}" type="slidenum">
              <a:rPr lang="pl-PL" altLang="pl-PL">
                <a:solidFill>
                  <a:srgbClr val="000000"/>
                </a:solidFill>
              </a:rPr>
              <a:pPr fontAlgn="base">
                <a:spcBef>
                  <a:spcPct val="0"/>
                </a:spcBef>
                <a:spcAft>
                  <a:spcPct val="0"/>
                </a:spcAft>
              </a:pPr>
              <a:t>4</a:t>
            </a:fld>
            <a:endParaRPr lang="pl-PL" altLang="pl-PL">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l-PL" altLang="pl-PL" b="1" smtClean="0"/>
              <a:t>Etyka</a:t>
            </a:r>
            <a:endParaRPr lang="pl-PL" altLang="pl-PL" smtClean="0"/>
          </a:p>
          <a:p>
            <a:pPr>
              <a:spcBef>
                <a:spcPct val="0"/>
              </a:spcBef>
            </a:pPr>
            <a:r>
              <a:rPr lang="pl-PL" altLang="pl-PL" smtClean="0"/>
              <a:t>Dane opublikowane w kwartalniku „Bezpieczeństwo i Technika Pożarnicza” powinny być oryginalne. Nie należy przesyłać tekstów, które zostały wcześniej opublikowane w innym czasopiśmie lub monografii. Podawanie fałszywych danych, plagiaty oraz inne działania, które mogą prowadzić do fałszywych wniosków, są nieetyczne.</a:t>
            </a:r>
          </a:p>
          <a:p>
            <a:pPr>
              <a:spcBef>
                <a:spcPct val="0"/>
              </a:spcBef>
            </a:pPr>
            <a:r>
              <a:rPr lang="pl-PL" altLang="pl-PL" smtClean="0"/>
              <a:t>Szczegółowe informacje o </a:t>
            </a:r>
            <a:r>
              <a:rPr lang="pl-PL" altLang="pl-PL" b="1" smtClean="0"/>
              <a:t>etyce publikacji i stwierdzeniu nadużycia w publikacji (opartych na zaleceniach Elsevier i wytycznych COPE dla wydawców czasopism)</a:t>
            </a:r>
            <a:r>
              <a:rPr lang="pl-PL" altLang="pl-PL" smtClean="0"/>
              <a:t>, z którymi należy zapoznać się przed zgłoszeniem artykułu do redakcji, znajdą Państwo w poniższym linku.</a:t>
            </a:r>
          </a:p>
          <a:p>
            <a:pPr>
              <a:spcBef>
                <a:spcPct val="0"/>
              </a:spcBef>
            </a:pPr>
            <a:r>
              <a:rPr lang="pl-PL" altLang="pl-PL" b="1" smtClean="0"/>
              <a:t>Etyka publikacji i stwierdzenie nadużycia w publikacji </a:t>
            </a:r>
            <a:r>
              <a:rPr lang="pl-PL" altLang="pl-PL" b="1" smtClean="0">
                <a:hlinkClick r:id="rId3"/>
              </a:rPr>
              <a:t>(Pobierz)</a:t>
            </a:r>
            <a:endParaRPr lang="pl-PL" altLang="pl-PL" b="1" smtClean="0"/>
          </a:p>
          <a:p>
            <a:pPr>
              <a:spcBef>
                <a:spcPct val="0"/>
              </a:spcBef>
            </a:pPr>
            <a:endParaRPr lang="pl-PL" altLang="pl-PL" b="1" smtClean="0"/>
          </a:p>
          <a:p>
            <a:pPr>
              <a:spcBef>
                <a:spcPct val="0"/>
              </a:spcBef>
            </a:pPr>
            <a:r>
              <a:rPr lang="pl-PL" altLang="pl-PL" b="1" smtClean="0"/>
              <a:t>Współautorstwo artykułu</a:t>
            </a:r>
            <a:endParaRPr lang="pl-PL" altLang="pl-PL" smtClean="0"/>
          </a:p>
          <a:p>
            <a:pPr>
              <a:spcBef>
                <a:spcPct val="0"/>
              </a:spcBef>
            </a:pPr>
            <a:r>
              <a:rPr lang="pl-PL" altLang="pl-PL" smtClean="0"/>
              <a:t>Zgodnie z definicją współautorstwa zawartą w publikacji Ministerstwa Nauki i Szkolnictwa Wyższego pt. „Rzetelność w badaniach naukowych oraz poszanowanie własności intelektualnej” to pojęcie należy rozumieć w następujący sposób:</a:t>
            </a:r>
          </a:p>
          <a:p>
            <a:pPr>
              <a:spcBef>
                <a:spcPct val="0"/>
              </a:spcBef>
            </a:pPr>
            <a:r>
              <a:rPr lang="pl-PL" altLang="pl-PL" smtClean="0"/>
              <a:t>"Współautor to każdy, kto napisał niewielki nawet jego fragment, wniósł twórczy wkład w jego koncepcję lub układ, brał udział w projektowaniu badań naukowych, których wynikiem jest dany utwór. Współautorem nie jest osoba, która wykonywała czynności administracyjne związane z pracą nad stworzeniem dzieła naukowego (np. szef placówki naukowej, osoba pozyskująca środki do badań, osoba zbierająca dane lub wykonująca obliczenia statystyczne). Prawa do współautorstwa nie nabywa również konsultant, dzielący się swą wiedzą".</a:t>
            </a:r>
          </a:p>
          <a:p>
            <a:pPr>
              <a:spcBef>
                <a:spcPct val="0"/>
              </a:spcBef>
            </a:pPr>
            <a:r>
              <a:rPr lang="pl-PL" altLang="pl-PL" smtClean="0"/>
              <a:t>W związku z powyższym Redakcja zobowiązuje autorów do podawania w artykułach wkładu procentowego oraz wykazywanie zakresu wkładu poszczególnych współautorów w powstanie artykułu, czyli tzw. atrybucji (autor koncepcji, założeń, metod) – tę informację należy umieścić w Deklaracji wkładu autorskiego, którą autor załącza do artykułu przesyłanego do redakcji.</a:t>
            </a:r>
          </a:p>
          <a:p>
            <a:pPr>
              <a:spcBef>
                <a:spcPct val="0"/>
              </a:spcBef>
            </a:pPr>
            <a:r>
              <a:rPr lang="pl-PL" altLang="pl-PL" b="1" smtClean="0"/>
              <a:t>Deklaracja wkładu autorskiego oraz informacja o źródle finansowania</a:t>
            </a:r>
            <a:r>
              <a:rPr lang="pl-PL" altLang="pl-PL" smtClean="0"/>
              <a:t> </a:t>
            </a:r>
            <a:r>
              <a:rPr lang="pl-PL" altLang="pl-PL" smtClean="0">
                <a:hlinkClick r:id="rId4" tooltip="Deklaracja wkładu autorskiego_finasnowanie"/>
              </a:rPr>
              <a:t>(Pobierz)</a:t>
            </a:r>
            <a:endParaRPr lang="pl-PL" altLang="pl-PL" smtClean="0"/>
          </a:p>
          <a:p>
            <a:pPr>
              <a:spcBef>
                <a:spcPct val="0"/>
              </a:spcBef>
            </a:pPr>
            <a:endParaRPr lang="pl-PL" altLang="pl-PL" smtClean="0"/>
          </a:p>
        </p:txBody>
      </p:sp>
      <p:sp>
        <p:nvSpPr>
          <p:cNvPr id="8294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666FAB0-923A-406D-BDA3-2F9E0E7936E6}" type="slidenum">
              <a:rPr lang="pl-PL" altLang="pl-PL">
                <a:solidFill>
                  <a:srgbClr val="000000"/>
                </a:solidFill>
              </a:rPr>
              <a:pPr fontAlgn="base">
                <a:spcBef>
                  <a:spcPct val="0"/>
                </a:spcBef>
                <a:spcAft>
                  <a:spcPct val="0"/>
                </a:spcAft>
              </a:pPr>
              <a:t>5</a:t>
            </a:fld>
            <a:endParaRPr lang="pl-PL" altLang="pl-PL">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l-PL" altLang="pl-PL" b="1" smtClean="0"/>
              <a:t>Etyka</a:t>
            </a:r>
            <a:endParaRPr lang="pl-PL" altLang="pl-PL" smtClean="0"/>
          </a:p>
          <a:p>
            <a:pPr>
              <a:spcBef>
                <a:spcPct val="0"/>
              </a:spcBef>
            </a:pPr>
            <a:r>
              <a:rPr lang="pl-PL" altLang="pl-PL" smtClean="0"/>
              <a:t>Dane opublikowane w kwartalniku „Bezpieczeństwo i Technika Pożarnicza” powinny być oryginalne. Nie należy przesyłać tekstów, które zostały wcześniej opublikowane w innym czasopiśmie lub monografii. Podawanie fałszywych danych, plagiaty oraz inne działania, które mogą prowadzić do fałszywych wniosków, są nieetyczne.</a:t>
            </a:r>
          </a:p>
          <a:p>
            <a:pPr>
              <a:spcBef>
                <a:spcPct val="0"/>
              </a:spcBef>
            </a:pPr>
            <a:r>
              <a:rPr lang="pl-PL" altLang="pl-PL" smtClean="0"/>
              <a:t>Szczegółowe informacje o </a:t>
            </a:r>
            <a:r>
              <a:rPr lang="pl-PL" altLang="pl-PL" b="1" smtClean="0"/>
              <a:t>etyce publikacji i stwierdzeniu nadużycia w publikacji (opartych na zaleceniach Elsevier i wytycznych COPE dla wydawców czasopism)</a:t>
            </a:r>
            <a:r>
              <a:rPr lang="pl-PL" altLang="pl-PL" smtClean="0"/>
              <a:t>, z którymi należy zapoznać się przed zgłoszeniem artykułu do redakcji, znajdą Państwo w poniższym linku.</a:t>
            </a:r>
          </a:p>
          <a:p>
            <a:pPr>
              <a:spcBef>
                <a:spcPct val="0"/>
              </a:spcBef>
            </a:pPr>
            <a:r>
              <a:rPr lang="pl-PL" altLang="pl-PL" b="1" smtClean="0"/>
              <a:t>Etyka publikacji i stwierdzenie nadużycia w publikacji </a:t>
            </a:r>
            <a:r>
              <a:rPr lang="pl-PL" altLang="pl-PL" b="1" smtClean="0">
                <a:hlinkClick r:id="rId3"/>
              </a:rPr>
              <a:t>(Pobierz)</a:t>
            </a:r>
            <a:endParaRPr lang="pl-PL" altLang="pl-PL" b="1" smtClean="0"/>
          </a:p>
          <a:p>
            <a:pPr>
              <a:spcBef>
                <a:spcPct val="0"/>
              </a:spcBef>
            </a:pPr>
            <a:endParaRPr lang="pl-PL" altLang="pl-PL" b="1" smtClean="0"/>
          </a:p>
          <a:p>
            <a:pPr>
              <a:spcBef>
                <a:spcPct val="0"/>
              </a:spcBef>
            </a:pPr>
            <a:r>
              <a:rPr lang="pl-PL" altLang="pl-PL" b="1" smtClean="0"/>
              <a:t>Współautorstwo artykułu</a:t>
            </a:r>
            <a:endParaRPr lang="pl-PL" altLang="pl-PL" smtClean="0"/>
          </a:p>
          <a:p>
            <a:pPr>
              <a:spcBef>
                <a:spcPct val="0"/>
              </a:spcBef>
            </a:pPr>
            <a:r>
              <a:rPr lang="pl-PL" altLang="pl-PL" smtClean="0"/>
              <a:t>Zgodnie z definicją współautorstwa zawartą w publikacji Ministerstwa Nauki i Szkolnictwa Wyższego pt. „Rzetelność w badaniach naukowych oraz poszanowanie własności intelektualnej” to pojęcie należy rozumieć w następujący sposób:</a:t>
            </a:r>
          </a:p>
          <a:p>
            <a:pPr>
              <a:spcBef>
                <a:spcPct val="0"/>
              </a:spcBef>
            </a:pPr>
            <a:r>
              <a:rPr lang="pl-PL" altLang="pl-PL" smtClean="0"/>
              <a:t>"Współautor to każdy, kto napisał niewielki nawet jego fragment, wniósł twórczy wkład w jego koncepcję lub układ, brał udział w projektowaniu badań naukowych, których wynikiem jest dany utwór. Współautorem nie jest osoba, która wykonywała czynności administracyjne związane z pracą nad stworzeniem dzieła naukowego (np. szef placówki naukowej, osoba pozyskująca środki do badań, osoba zbierająca dane lub wykonująca obliczenia statystyczne). Prawa do współautorstwa nie nabywa również konsultant, dzielący się swą wiedzą".</a:t>
            </a:r>
          </a:p>
          <a:p>
            <a:pPr>
              <a:spcBef>
                <a:spcPct val="0"/>
              </a:spcBef>
            </a:pPr>
            <a:r>
              <a:rPr lang="pl-PL" altLang="pl-PL" smtClean="0"/>
              <a:t>W związku z powyższym Redakcja zobowiązuje autorów do podawania w artykułach wkładu procentowego oraz wykazywanie zakresu wkładu poszczególnych współautorów w powstanie artykułu, czyli tzw. atrybucji (autor koncepcji, założeń, metod) – tę informację należy umieścić w Deklaracji wkładu autorskiego, którą autor załącza do artykułu przesyłanego do redakcji.</a:t>
            </a:r>
          </a:p>
          <a:p>
            <a:pPr>
              <a:spcBef>
                <a:spcPct val="0"/>
              </a:spcBef>
            </a:pPr>
            <a:r>
              <a:rPr lang="pl-PL" altLang="pl-PL" b="1" smtClean="0"/>
              <a:t>Deklaracja wkładu autorskiego oraz informacja o źródle finansowania</a:t>
            </a:r>
            <a:r>
              <a:rPr lang="pl-PL" altLang="pl-PL" smtClean="0"/>
              <a:t> </a:t>
            </a:r>
            <a:r>
              <a:rPr lang="pl-PL" altLang="pl-PL" smtClean="0">
                <a:hlinkClick r:id="rId4" tooltip="Deklaracja wkładu autorskiego_finasnowanie"/>
              </a:rPr>
              <a:t>(Pobierz)</a:t>
            </a:r>
            <a:endParaRPr lang="pl-PL" altLang="pl-PL" smtClean="0"/>
          </a:p>
          <a:p>
            <a:pPr>
              <a:spcBef>
                <a:spcPct val="0"/>
              </a:spcBef>
            </a:pPr>
            <a:endParaRPr lang="pl-PL" altLang="pl-PL" smtClean="0"/>
          </a:p>
        </p:txBody>
      </p:sp>
      <p:sp>
        <p:nvSpPr>
          <p:cNvPr id="8294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666FAB0-923A-406D-BDA3-2F9E0E7936E6}" type="slidenum">
              <a:rPr lang="pl-PL" altLang="pl-PL">
                <a:solidFill>
                  <a:srgbClr val="000000"/>
                </a:solidFill>
              </a:rPr>
              <a:pPr fontAlgn="base">
                <a:spcBef>
                  <a:spcPct val="0"/>
                </a:spcBef>
                <a:spcAft>
                  <a:spcPct val="0"/>
                </a:spcAft>
              </a:pPr>
              <a:t>6</a:t>
            </a:fld>
            <a:endParaRPr lang="pl-PL" altLang="pl-PL">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pl-PL" altLang="pl-PL" b="1" smtClean="0"/>
              <a:t>Etyka</a:t>
            </a:r>
            <a:endParaRPr lang="pl-PL" altLang="pl-PL" smtClean="0"/>
          </a:p>
          <a:p>
            <a:pPr>
              <a:spcBef>
                <a:spcPct val="0"/>
              </a:spcBef>
            </a:pPr>
            <a:r>
              <a:rPr lang="pl-PL" altLang="pl-PL" smtClean="0"/>
              <a:t>Dane opublikowane w kwartalniku „Bezpieczeństwo i Technika Pożarnicza” powinny być oryginalne. Nie należy przesyłać tekstów, które zostały wcześniej opublikowane w innym czasopiśmie lub monografii. Podawanie fałszywych danych, plagiaty oraz inne działania, które mogą prowadzić do fałszywych wniosków, są nieetyczne.</a:t>
            </a:r>
          </a:p>
          <a:p>
            <a:pPr>
              <a:spcBef>
                <a:spcPct val="0"/>
              </a:spcBef>
            </a:pPr>
            <a:r>
              <a:rPr lang="pl-PL" altLang="pl-PL" smtClean="0"/>
              <a:t>Szczegółowe informacje o </a:t>
            </a:r>
            <a:r>
              <a:rPr lang="pl-PL" altLang="pl-PL" b="1" smtClean="0"/>
              <a:t>etyce publikacji i stwierdzeniu nadużycia w publikacji (opartych na zaleceniach Elsevier i wytycznych COPE dla wydawców czasopism)</a:t>
            </a:r>
            <a:r>
              <a:rPr lang="pl-PL" altLang="pl-PL" smtClean="0"/>
              <a:t>, z którymi należy zapoznać się przed zgłoszeniem artykułu do redakcji, znajdą Państwo w poniższym linku.</a:t>
            </a:r>
          </a:p>
          <a:p>
            <a:pPr>
              <a:spcBef>
                <a:spcPct val="0"/>
              </a:spcBef>
            </a:pPr>
            <a:r>
              <a:rPr lang="pl-PL" altLang="pl-PL" b="1" smtClean="0"/>
              <a:t>Etyka publikacji i stwierdzenie nadużycia w publikacji </a:t>
            </a:r>
            <a:r>
              <a:rPr lang="pl-PL" altLang="pl-PL" b="1" smtClean="0">
                <a:hlinkClick r:id="rId3"/>
              </a:rPr>
              <a:t>(Pobierz)</a:t>
            </a:r>
            <a:endParaRPr lang="pl-PL" altLang="pl-PL" b="1" smtClean="0"/>
          </a:p>
          <a:p>
            <a:pPr>
              <a:spcBef>
                <a:spcPct val="0"/>
              </a:spcBef>
            </a:pPr>
            <a:endParaRPr lang="pl-PL" altLang="pl-PL" b="1" smtClean="0"/>
          </a:p>
          <a:p>
            <a:pPr>
              <a:spcBef>
                <a:spcPct val="0"/>
              </a:spcBef>
            </a:pPr>
            <a:r>
              <a:rPr lang="pl-PL" altLang="pl-PL" b="1" smtClean="0"/>
              <a:t>Współautorstwo artykułu</a:t>
            </a:r>
            <a:endParaRPr lang="pl-PL" altLang="pl-PL" smtClean="0"/>
          </a:p>
          <a:p>
            <a:pPr>
              <a:spcBef>
                <a:spcPct val="0"/>
              </a:spcBef>
            </a:pPr>
            <a:r>
              <a:rPr lang="pl-PL" altLang="pl-PL" smtClean="0"/>
              <a:t>Zgodnie z definicją współautorstwa zawartą w publikacji Ministerstwa Nauki i Szkolnictwa Wyższego pt. „Rzetelność w badaniach naukowych oraz poszanowanie własności intelektualnej” to pojęcie należy rozumieć w następujący sposób:</a:t>
            </a:r>
          </a:p>
          <a:p>
            <a:pPr>
              <a:spcBef>
                <a:spcPct val="0"/>
              </a:spcBef>
            </a:pPr>
            <a:r>
              <a:rPr lang="pl-PL" altLang="pl-PL" smtClean="0"/>
              <a:t>"Współautor to każdy, kto napisał niewielki nawet jego fragment, wniósł twórczy wkład w jego koncepcję lub układ, brał udział w projektowaniu badań naukowych, których wynikiem jest dany utwór. Współautorem nie jest osoba, która wykonywała czynności administracyjne związane z pracą nad stworzeniem dzieła naukowego (np. szef placówki naukowej, osoba pozyskująca środki do badań, osoba zbierająca dane lub wykonująca obliczenia statystyczne). Prawa do współautorstwa nie nabywa również konsultant, dzielący się swą wiedzą".</a:t>
            </a:r>
          </a:p>
          <a:p>
            <a:pPr>
              <a:spcBef>
                <a:spcPct val="0"/>
              </a:spcBef>
            </a:pPr>
            <a:r>
              <a:rPr lang="pl-PL" altLang="pl-PL" smtClean="0"/>
              <a:t>W związku z powyższym Redakcja zobowiązuje autorów do podawania w artykułach wkładu procentowego oraz wykazywanie zakresu wkładu poszczególnych współautorów w powstanie artykułu, czyli tzw. atrybucji (autor koncepcji, założeń, metod) – tę informację należy umieścić w Deklaracji wkładu autorskiego, którą autor załącza do artykułu przesyłanego do redakcji.</a:t>
            </a:r>
          </a:p>
          <a:p>
            <a:pPr>
              <a:spcBef>
                <a:spcPct val="0"/>
              </a:spcBef>
            </a:pPr>
            <a:r>
              <a:rPr lang="pl-PL" altLang="pl-PL" b="1" smtClean="0"/>
              <a:t>Deklaracja wkładu autorskiego oraz informacja o źródle finansowania</a:t>
            </a:r>
            <a:r>
              <a:rPr lang="pl-PL" altLang="pl-PL" smtClean="0"/>
              <a:t> </a:t>
            </a:r>
            <a:r>
              <a:rPr lang="pl-PL" altLang="pl-PL" smtClean="0">
                <a:hlinkClick r:id="rId4" tooltip="Deklaracja wkładu autorskiego_finasnowanie"/>
              </a:rPr>
              <a:t>(Pobierz)</a:t>
            </a:r>
            <a:endParaRPr lang="pl-PL" altLang="pl-PL" smtClean="0"/>
          </a:p>
          <a:p>
            <a:pPr>
              <a:spcBef>
                <a:spcPct val="0"/>
              </a:spcBef>
            </a:pPr>
            <a:endParaRPr lang="pl-PL" altLang="pl-PL" smtClean="0"/>
          </a:p>
        </p:txBody>
      </p:sp>
      <p:sp>
        <p:nvSpPr>
          <p:cNvPr id="8294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666FAB0-923A-406D-BDA3-2F9E0E7936E6}" type="slidenum">
              <a:rPr lang="pl-PL" altLang="pl-PL">
                <a:solidFill>
                  <a:srgbClr val="000000"/>
                </a:solidFill>
              </a:rPr>
              <a:pPr fontAlgn="base">
                <a:spcBef>
                  <a:spcPct val="0"/>
                </a:spcBef>
                <a:spcAft>
                  <a:spcPct val="0"/>
                </a:spcAft>
              </a:pPr>
              <a:t>7</a:t>
            </a:fld>
            <a:endParaRPr lang="pl-PL" altLang="pl-PL">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pl-PL" altLang="pl-PL" smtClean="0"/>
          </a:p>
        </p:txBody>
      </p:sp>
      <p:sp>
        <p:nvSpPr>
          <p:cNvPr id="1351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9D80F148-73B8-4447-BA92-12722CC6ABA5}" type="slidenum">
              <a:rPr lang="pl-PL" altLang="pl-PL">
                <a:solidFill>
                  <a:srgbClr val="000000"/>
                </a:solidFill>
              </a:rPr>
              <a:pPr/>
              <a:t>8</a:t>
            </a:fld>
            <a:endParaRPr lang="pl-PL" altLang="pl-PL">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 styl wz. tyt.</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4665BA9D-1A60-48A3-9AEE-4283965C0D57}"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6440367-3A76-44FA-BE85-95647240DE7B}" type="slidenum">
              <a:rPr lang="pl-PL"/>
              <a:pPr>
                <a:defRPr/>
              </a:pPr>
              <a:t>‹#›</a:t>
            </a:fld>
            <a:endParaRPr lang="pl-PL"/>
          </a:p>
        </p:txBody>
      </p:sp>
    </p:spTree>
    <p:extLst>
      <p:ext uri="{BB962C8B-B14F-4D97-AF65-F5344CB8AC3E}">
        <p14:creationId xmlns:p14="http://schemas.microsoft.com/office/powerpoint/2010/main" val="545985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tekst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393697D-B4BD-46E5-9F8A-C6B111D6E4F6}"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5813E259-C790-4580-8B35-2F5EBBA6183D}" type="slidenum">
              <a:rPr lang="pl-PL"/>
              <a:pPr>
                <a:defRPr/>
              </a:pPr>
              <a:t>‹#›</a:t>
            </a:fld>
            <a:endParaRPr lang="pl-PL"/>
          </a:p>
        </p:txBody>
      </p:sp>
    </p:spTree>
    <p:extLst>
      <p:ext uri="{BB962C8B-B14F-4D97-AF65-F5344CB8AC3E}">
        <p14:creationId xmlns:p14="http://schemas.microsoft.com/office/powerpoint/2010/main" val="2647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 styl wz. tyt.</a:t>
            </a:r>
            <a:endParaRPr lang="pl-PL"/>
          </a:p>
        </p:txBody>
      </p:sp>
      <p:sp>
        <p:nvSpPr>
          <p:cNvPr id="3" name="Symbol zastępczy tekst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5EA9E01-169B-45FA-BE42-49ECBF1F75D5}"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EA075A6-B3F4-41E5-A5FA-A5E2A262AF20}" type="slidenum">
              <a:rPr lang="pl-PL"/>
              <a:pPr>
                <a:defRPr/>
              </a:pPr>
              <a:t>‹#›</a:t>
            </a:fld>
            <a:endParaRPr lang="pl-PL"/>
          </a:p>
        </p:txBody>
      </p:sp>
    </p:spTree>
    <p:extLst>
      <p:ext uri="{BB962C8B-B14F-4D97-AF65-F5344CB8AC3E}">
        <p14:creationId xmlns:p14="http://schemas.microsoft.com/office/powerpoint/2010/main" val="495901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 styl wz. tyt.</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6534B34A-250C-4BEA-9FFE-C45531B8B665}"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7EA0E218-85DE-449B-A63B-C06E94CC456F}" type="slidenum">
              <a:rPr lang="pl-PL"/>
              <a:pPr>
                <a:defRPr/>
              </a:pPr>
              <a:t>‹#›</a:t>
            </a:fld>
            <a:endParaRPr lang="pl-PL"/>
          </a:p>
        </p:txBody>
      </p:sp>
    </p:spTree>
    <p:extLst>
      <p:ext uri="{BB962C8B-B14F-4D97-AF65-F5344CB8AC3E}">
        <p14:creationId xmlns:p14="http://schemas.microsoft.com/office/powerpoint/2010/main" val="2094910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EA90351C-8A61-4023-9E8E-B6CEB225E626}"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C0637F9D-E8BA-474E-A459-5B13F300D6AE}" type="slidenum">
              <a:rPr lang="pl-PL"/>
              <a:pPr>
                <a:defRPr/>
              </a:pPr>
              <a:t>‹#›</a:t>
            </a:fld>
            <a:endParaRPr lang="pl-PL"/>
          </a:p>
        </p:txBody>
      </p:sp>
    </p:spTree>
    <p:extLst>
      <p:ext uri="{BB962C8B-B14F-4D97-AF65-F5344CB8AC3E}">
        <p14:creationId xmlns:p14="http://schemas.microsoft.com/office/powerpoint/2010/main" val="1450000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 styl wz. tyt.</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8B5C7799-4C58-48FE-9CB9-62F856524DE3}"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EA8AE38-E469-49A1-B86A-760ABA913CD5}" type="slidenum">
              <a:rPr lang="pl-PL"/>
              <a:pPr>
                <a:defRPr/>
              </a:pPr>
              <a:t>‹#›</a:t>
            </a:fld>
            <a:endParaRPr lang="pl-PL"/>
          </a:p>
        </p:txBody>
      </p:sp>
    </p:spTree>
    <p:extLst>
      <p:ext uri="{BB962C8B-B14F-4D97-AF65-F5344CB8AC3E}">
        <p14:creationId xmlns:p14="http://schemas.microsoft.com/office/powerpoint/2010/main" val="3824189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28CBAEE8-F93A-47DA-96AB-5E87090B64EA}"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88F52103-A040-42EF-A28E-EE44D0DC22FE}" type="slidenum">
              <a:rPr lang="pl-PL"/>
              <a:pPr>
                <a:defRPr/>
              </a:pPr>
              <a:t>‹#›</a:t>
            </a:fld>
            <a:endParaRPr lang="pl-PL"/>
          </a:p>
        </p:txBody>
      </p:sp>
    </p:spTree>
    <p:extLst>
      <p:ext uri="{BB962C8B-B14F-4D97-AF65-F5344CB8AC3E}">
        <p14:creationId xmlns:p14="http://schemas.microsoft.com/office/powerpoint/2010/main" val="1925820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 styl wz. tyt.</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243FC784-2F9D-451C-B4F9-20D0F6301A7F}" type="datetime1">
              <a:rPr lang="pl-PL"/>
              <a:pPr>
                <a:defRPr/>
              </a:pPr>
              <a:t>2018-06-04</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DE721E84-F162-4D77-8A02-DC2366F63AA4}" type="slidenum">
              <a:rPr lang="pl-PL"/>
              <a:pPr>
                <a:defRPr/>
              </a:pPr>
              <a:t>‹#›</a:t>
            </a:fld>
            <a:endParaRPr lang="pl-PL"/>
          </a:p>
        </p:txBody>
      </p:sp>
    </p:spTree>
    <p:extLst>
      <p:ext uri="{BB962C8B-B14F-4D97-AF65-F5344CB8AC3E}">
        <p14:creationId xmlns:p14="http://schemas.microsoft.com/office/powerpoint/2010/main" val="2371144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daty 3"/>
          <p:cNvSpPr>
            <a:spLocks noGrp="1"/>
          </p:cNvSpPr>
          <p:nvPr>
            <p:ph type="dt" sz="half" idx="10"/>
          </p:nvPr>
        </p:nvSpPr>
        <p:spPr/>
        <p:txBody>
          <a:bodyPr/>
          <a:lstStyle>
            <a:lvl1pPr>
              <a:defRPr/>
            </a:lvl1pPr>
          </a:lstStyle>
          <a:p>
            <a:pPr>
              <a:defRPr/>
            </a:pPr>
            <a:fld id="{85D8CB26-BB1A-4CB8-BA95-7BD54072D7AC}" type="datetime1">
              <a:rPr lang="pl-PL"/>
              <a:pPr>
                <a:defRPr/>
              </a:pPr>
              <a:t>2018-06-04</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9238F165-C79E-4102-984B-EF3817D78789}" type="slidenum">
              <a:rPr lang="pl-PL"/>
              <a:pPr>
                <a:defRPr/>
              </a:pPr>
              <a:t>‹#›</a:t>
            </a:fld>
            <a:endParaRPr lang="pl-PL"/>
          </a:p>
        </p:txBody>
      </p:sp>
    </p:spTree>
    <p:extLst>
      <p:ext uri="{BB962C8B-B14F-4D97-AF65-F5344CB8AC3E}">
        <p14:creationId xmlns:p14="http://schemas.microsoft.com/office/powerpoint/2010/main" val="744821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42F37864-2424-4048-8B82-F320E34CBD72}" type="datetime1">
              <a:rPr lang="pl-PL"/>
              <a:pPr>
                <a:defRPr/>
              </a:pPr>
              <a:t>2018-06-04</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43DAA88A-6FBE-46E7-9B79-2691E0280352}" type="slidenum">
              <a:rPr lang="pl-PL"/>
              <a:pPr>
                <a:defRPr/>
              </a:pPr>
              <a:t>‹#›</a:t>
            </a:fld>
            <a:endParaRPr lang="pl-PL"/>
          </a:p>
        </p:txBody>
      </p:sp>
    </p:spTree>
    <p:extLst>
      <p:ext uri="{BB962C8B-B14F-4D97-AF65-F5344CB8AC3E}">
        <p14:creationId xmlns:p14="http://schemas.microsoft.com/office/powerpoint/2010/main" val="101998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 styl wz. tyt.</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A7D2B7AD-7360-4CAA-9A95-62639D6B113A}"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DC7D0BF5-7E7D-486D-A197-C81851B6E335}" type="slidenum">
              <a:rPr lang="pl-PL"/>
              <a:pPr>
                <a:defRPr/>
              </a:pPr>
              <a:t>‹#›</a:t>
            </a:fld>
            <a:endParaRPr lang="pl-PL"/>
          </a:p>
        </p:txBody>
      </p:sp>
    </p:spTree>
    <p:extLst>
      <p:ext uri="{BB962C8B-B14F-4D97-AF65-F5344CB8AC3E}">
        <p14:creationId xmlns:p14="http://schemas.microsoft.com/office/powerpoint/2010/main" val="359004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D0743655-24DF-441E-80D1-07BB77D0A3FF}"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4CF4914F-E21D-41A9-98D6-5D9DBFDBBE71}" type="slidenum">
              <a:rPr lang="pl-PL"/>
              <a:pPr>
                <a:defRPr/>
              </a:pPr>
              <a:t>‹#›</a:t>
            </a:fld>
            <a:endParaRPr lang="pl-PL"/>
          </a:p>
        </p:txBody>
      </p:sp>
    </p:spTree>
    <p:extLst>
      <p:ext uri="{BB962C8B-B14F-4D97-AF65-F5344CB8AC3E}">
        <p14:creationId xmlns:p14="http://schemas.microsoft.com/office/powerpoint/2010/main" val="19204908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 styl wz. tyt.</a:t>
            </a:r>
            <a:endParaRPr lang="pl-PL"/>
          </a:p>
        </p:txBody>
      </p:sp>
      <p:sp>
        <p:nvSpPr>
          <p:cNvPr id="3" name="Symbol zastępczy obraz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9BDEA03-E6CA-4509-94D7-38FF0DDB770C}"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E05A975C-3E88-4B81-802E-B8A30FF5AC51}" type="slidenum">
              <a:rPr lang="pl-PL"/>
              <a:pPr>
                <a:defRPr/>
              </a:pPr>
              <a:t>‹#›</a:t>
            </a:fld>
            <a:endParaRPr lang="pl-PL"/>
          </a:p>
        </p:txBody>
      </p:sp>
    </p:spTree>
    <p:extLst>
      <p:ext uri="{BB962C8B-B14F-4D97-AF65-F5344CB8AC3E}">
        <p14:creationId xmlns:p14="http://schemas.microsoft.com/office/powerpoint/2010/main" val="31577528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tekst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EDB391AE-8BD5-40AE-9ABC-E8A5144623DE}"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6B8B9E3A-F75D-4D9E-A295-3AA230E9104C}" type="slidenum">
              <a:rPr lang="pl-PL"/>
              <a:pPr>
                <a:defRPr/>
              </a:pPr>
              <a:t>‹#›</a:t>
            </a:fld>
            <a:endParaRPr lang="pl-PL"/>
          </a:p>
        </p:txBody>
      </p:sp>
    </p:spTree>
    <p:extLst>
      <p:ext uri="{BB962C8B-B14F-4D97-AF65-F5344CB8AC3E}">
        <p14:creationId xmlns:p14="http://schemas.microsoft.com/office/powerpoint/2010/main" val="3472158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 styl wz. tyt.</a:t>
            </a:r>
            <a:endParaRPr lang="pl-PL"/>
          </a:p>
        </p:txBody>
      </p:sp>
      <p:sp>
        <p:nvSpPr>
          <p:cNvPr id="3" name="Symbol zastępczy tekst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B0EAEA21-9DC3-470C-8CE7-7BFA80360C77}"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CF21EB9-B546-491C-AA4B-EC03E51566D2}" type="slidenum">
              <a:rPr lang="pl-PL"/>
              <a:pPr>
                <a:defRPr/>
              </a:pPr>
              <a:t>‹#›</a:t>
            </a:fld>
            <a:endParaRPr lang="pl-PL"/>
          </a:p>
        </p:txBody>
      </p:sp>
    </p:spTree>
    <p:extLst>
      <p:ext uri="{BB962C8B-B14F-4D97-AF65-F5344CB8AC3E}">
        <p14:creationId xmlns:p14="http://schemas.microsoft.com/office/powerpoint/2010/main" val="423128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 styl wz. tyt.</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4665BA9D-1A60-48A3-9AEE-4283965C0D57}"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6440367-3A76-44FA-BE85-95647240DE7B}" type="slidenum">
              <a:rPr lang="pl-PL"/>
              <a:pPr>
                <a:defRPr/>
              </a:pPr>
              <a:t>‹#›</a:t>
            </a:fld>
            <a:endParaRPr lang="pl-PL"/>
          </a:p>
        </p:txBody>
      </p:sp>
    </p:spTree>
    <p:extLst>
      <p:ext uri="{BB962C8B-B14F-4D97-AF65-F5344CB8AC3E}">
        <p14:creationId xmlns:p14="http://schemas.microsoft.com/office/powerpoint/2010/main" val="13551812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D0743655-24DF-441E-80D1-07BB77D0A3FF}"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4CF4914F-E21D-41A9-98D6-5D9DBFDBBE71}" type="slidenum">
              <a:rPr lang="pl-PL"/>
              <a:pPr>
                <a:defRPr/>
              </a:pPr>
              <a:t>‹#›</a:t>
            </a:fld>
            <a:endParaRPr lang="pl-PL"/>
          </a:p>
        </p:txBody>
      </p:sp>
    </p:spTree>
    <p:extLst>
      <p:ext uri="{BB962C8B-B14F-4D97-AF65-F5344CB8AC3E}">
        <p14:creationId xmlns:p14="http://schemas.microsoft.com/office/powerpoint/2010/main" val="552696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 styl wz. tyt.</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89B95B87-FDAE-4F05-8779-772CFA7A6726}"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C89EB9EE-6F87-473A-8E96-535725780E92}" type="slidenum">
              <a:rPr lang="pl-PL"/>
              <a:pPr>
                <a:defRPr/>
              </a:pPr>
              <a:t>‹#›</a:t>
            </a:fld>
            <a:endParaRPr lang="pl-PL"/>
          </a:p>
        </p:txBody>
      </p:sp>
    </p:spTree>
    <p:extLst>
      <p:ext uri="{BB962C8B-B14F-4D97-AF65-F5344CB8AC3E}">
        <p14:creationId xmlns:p14="http://schemas.microsoft.com/office/powerpoint/2010/main" val="21656488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5E4F4BAE-C584-4018-8C3F-26C0D126EDE6}"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EDFC195A-03DF-4423-AE22-8BB550C538B8}" type="slidenum">
              <a:rPr lang="pl-PL"/>
              <a:pPr>
                <a:defRPr/>
              </a:pPr>
              <a:t>‹#›</a:t>
            </a:fld>
            <a:endParaRPr lang="pl-PL"/>
          </a:p>
        </p:txBody>
      </p:sp>
    </p:spTree>
    <p:extLst>
      <p:ext uri="{BB962C8B-B14F-4D97-AF65-F5344CB8AC3E}">
        <p14:creationId xmlns:p14="http://schemas.microsoft.com/office/powerpoint/2010/main" val="3442584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 styl wz. tyt.</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80FEAD24-ABA1-4818-BE02-75FEA129C731}" type="datetime1">
              <a:rPr lang="pl-PL"/>
              <a:pPr>
                <a:defRPr/>
              </a:pPr>
              <a:t>2018-06-04</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35FB6C12-1B0E-4846-95F3-581559464413}" type="slidenum">
              <a:rPr lang="pl-PL"/>
              <a:pPr>
                <a:defRPr/>
              </a:pPr>
              <a:t>‹#›</a:t>
            </a:fld>
            <a:endParaRPr lang="pl-PL"/>
          </a:p>
        </p:txBody>
      </p:sp>
    </p:spTree>
    <p:extLst>
      <p:ext uri="{BB962C8B-B14F-4D97-AF65-F5344CB8AC3E}">
        <p14:creationId xmlns:p14="http://schemas.microsoft.com/office/powerpoint/2010/main" val="8499317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daty 3"/>
          <p:cNvSpPr>
            <a:spLocks noGrp="1"/>
          </p:cNvSpPr>
          <p:nvPr>
            <p:ph type="dt" sz="half" idx="10"/>
          </p:nvPr>
        </p:nvSpPr>
        <p:spPr/>
        <p:txBody>
          <a:bodyPr/>
          <a:lstStyle>
            <a:lvl1pPr>
              <a:defRPr/>
            </a:lvl1pPr>
          </a:lstStyle>
          <a:p>
            <a:pPr>
              <a:defRPr/>
            </a:pPr>
            <a:fld id="{2BE6E489-4EFE-4350-95AD-6EB148A99FED}" type="datetime1">
              <a:rPr lang="pl-PL"/>
              <a:pPr>
                <a:defRPr/>
              </a:pPr>
              <a:t>2018-06-04</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304DD3DD-C9AA-4B61-88EF-F32468A9057A}" type="slidenum">
              <a:rPr lang="pl-PL"/>
              <a:pPr>
                <a:defRPr/>
              </a:pPr>
              <a:t>‹#›</a:t>
            </a:fld>
            <a:endParaRPr lang="pl-PL"/>
          </a:p>
        </p:txBody>
      </p:sp>
    </p:spTree>
    <p:extLst>
      <p:ext uri="{BB962C8B-B14F-4D97-AF65-F5344CB8AC3E}">
        <p14:creationId xmlns:p14="http://schemas.microsoft.com/office/powerpoint/2010/main" val="6175958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C2657CE-287B-457F-9389-DAC87FFE602B}" type="datetime1">
              <a:rPr lang="pl-PL"/>
              <a:pPr>
                <a:defRPr/>
              </a:pPr>
              <a:t>2018-06-04</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196A09C2-F5A4-4110-9555-2A4548908B8E}" type="slidenum">
              <a:rPr lang="pl-PL"/>
              <a:pPr>
                <a:defRPr/>
              </a:pPr>
              <a:t>‹#›</a:t>
            </a:fld>
            <a:endParaRPr lang="pl-PL"/>
          </a:p>
        </p:txBody>
      </p:sp>
    </p:spTree>
    <p:extLst>
      <p:ext uri="{BB962C8B-B14F-4D97-AF65-F5344CB8AC3E}">
        <p14:creationId xmlns:p14="http://schemas.microsoft.com/office/powerpoint/2010/main" val="1459995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 styl wz. tyt.</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89B95B87-FDAE-4F05-8779-772CFA7A6726}"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C89EB9EE-6F87-473A-8E96-535725780E92}" type="slidenum">
              <a:rPr lang="pl-PL"/>
              <a:pPr>
                <a:defRPr/>
              </a:pPr>
              <a:t>‹#›</a:t>
            </a:fld>
            <a:endParaRPr lang="pl-PL"/>
          </a:p>
        </p:txBody>
      </p:sp>
    </p:spTree>
    <p:extLst>
      <p:ext uri="{BB962C8B-B14F-4D97-AF65-F5344CB8AC3E}">
        <p14:creationId xmlns:p14="http://schemas.microsoft.com/office/powerpoint/2010/main" val="16465684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 styl wz. tyt.</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FEBC9126-96CA-4EA8-B4E4-D3094D822F3A}"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897027C2-97E2-4A1D-A4C4-3DEAAE78665A}" type="slidenum">
              <a:rPr lang="pl-PL"/>
              <a:pPr>
                <a:defRPr/>
              </a:pPr>
              <a:t>‹#›</a:t>
            </a:fld>
            <a:endParaRPr lang="pl-PL"/>
          </a:p>
        </p:txBody>
      </p:sp>
    </p:spTree>
    <p:extLst>
      <p:ext uri="{BB962C8B-B14F-4D97-AF65-F5344CB8AC3E}">
        <p14:creationId xmlns:p14="http://schemas.microsoft.com/office/powerpoint/2010/main" val="24589411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 styl wz. tyt.</a:t>
            </a:r>
            <a:endParaRPr lang="pl-PL"/>
          </a:p>
        </p:txBody>
      </p:sp>
      <p:sp>
        <p:nvSpPr>
          <p:cNvPr id="3" name="Symbol zastępczy obraz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00FFE110-3308-4FEA-94C6-8D664F78CEDA}"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E7E3D46A-24E4-49F7-A1BC-2331CF328E57}" type="slidenum">
              <a:rPr lang="pl-PL"/>
              <a:pPr>
                <a:defRPr/>
              </a:pPr>
              <a:t>‹#›</a:t>
            </a:fld>
            <a:endParaRPr lang="pl-PL"/>
          </a:p>
        </p:txBody>
      </p:sp>
    </p:spTree>
    <p:extLst>
      <p:ext uri="{BB962C8B-B14F-4D97-AF65-F5344CB8AC3E}">
        <p14:creationId xmlns:p14="http://schemas.microsoft.com/office/powerpoint/2010/main" val="29125421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tekst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393697D-B4BD-46E5-9F8A-C6B111D6E4F6}"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5813E259-C790-4580-8B35-2F5EBBA6183D}" type="slidenum">
              <a:rPr lang="pl-PL"/>
              <a:pPr>
                <a:defRPr/>
              </a:pPr>
              <a:t>‹#›</a:t>
            </a:fld>
            <a:endParaRPr lang="pl-PL"/>
          </a:p>
        </p:txBody>
      </p:sp>
    </p:spTree>
    <p:extLst>
      <p:ext uri="{BB962C8B-B14F-4D97-AF65-F5344CB8AC3E}">
        <p14:creationId xmlns:p14="http://schemas.microsoft.com/office/powerpoint/2010/main" val="2764298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 styl wz. tyt.</a:t>
            </a:r>
            <a:endParaRPr lang="pl-PL"/>
          </a:p>
        </p:txBody>
      </p:sp>
      <p:sp>
        <p:nvSpPr>
          <p:cNvPr id="3" name="Symbol zastępczy tekst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5EA9E01-169B-45FA-BE42-49ECBF1F75D5}" type="datetime1">
              <a:rPr lang="pl-PL"/>
              <a:pPr>
                <a:defRPr/>
              </a:pPr>
              <a:t>2018-06-04</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EA075A6-B3F4-41E5-A5FA-A5E2A262AF20}" type="slidenum">
              <a:rPr lang="pl-PL"/>
              <a:pPr>
                <a:defRPr/>
              </a:pPr>
              <a:t>‹#›</a:t>
            </a:fld>
            <a:endParaRPr lang="pl-PL"/>
          </a:p>
        </p:txBody>
      </p:sp>
    </p:spTree>
    <p:extLst>
      <p:ext uri="{BB962C8B-B14F-4D97-AF65-F5344CB8AC3E}">
        <p14:creationId xmlns:p14="http://schemas.microsoft.com/office/powerpoint/2010/main" val="124145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5E4F4BAE-C584-4018-8C3F-26C0D126EDE6}"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EDFC195A-03DF-4423-AE22-8BB550C538B8}" type="slidenum">
              <a:rPr lang="pl-PL"/>
              <a:pPr>
                <a:defRPr/>
              </a:pPr>
              <a:t>‹#›</a:t>
            </a:fld>
            <a:endParaRPr lang="pl-PL"/>
          </a:p>
        </p:txBody>
      </p:sp>
    </p:spTree>
    <p:extLst>
      <p:ext uri="{BB962C8B-B14F-4D97-AF65-F5344CB8AC3E}">
        <p14:creationId xmlns:p14="http://schemas.microsoft.com/office/powerpoint/2010/main" val="3262740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 styl wz. tyt.</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80FEAD24-ABA1-4818-BE02-75FEA129C731}" type="datetime1">
              <a:rPr lang="pl-PL"/>
              <a:pPr>
                <a:defRPr/>
              </a:pPr>
              <a:t>2018-06-04</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35FB6C12-1B0E-4846-95F3-581559464413}" type="slidenum">
              <a:rPr lang="pl-PL"/>
              <a:pPr>
                <a:defRPr/>
              </a:pPr>
              <a:t>‹#›</a:t>
            </a:fld>
            <a:endParaRPr lang="pl-PL"/>
          </a:p>
        </p:txBody>
      </p:sp>
    </p:spTree>
    <p:extLst>
      <p:ext uri="{BB962C8B-B14F-4D97-AF65-F5344CB8AC3E}">
        <p14:creationId xmlns:p14="http://schemas.microsoft.com/office/powerpoint/2010/main" val="2252788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 styl wz. tyt.</a:t>
            </a:r>
            <a:endParaRPr lang="pl-PL"/>
          </a:p>
        </p:txBody>
      </p:sp>
      <p:sp>
        <p:nvSpPr>
          <p:cNvPr id="3" name="Symbol zastępczy daty 3"/>
          <p:cNvSpPr>
            <a:spLocks noGrp="1"/>
          </p:cNvSpPr>
          <p:nvPr>
            <p:ph type="dt" sz="half" idx="10"/>
          </p:nvPr>
        </p:nvSpPr>
        <p:spPr/>
        <p:txBody>
          <a:bodyPr/>
          <a:lstStyle>
            <a:lvl1pPr>
              <a:defRPr/>
            </a:lvl1pPr>
          </a:lstStyle>
          <a:p>
            <a:pPr>
              <a:defRPr/>
            </a:pPr>
            <a:fld id="{2BE6E489-4EFE-4350-95AD-6EB148A99FED}" type="datetime1">
              <a:rPr lang="pl-PL"/>
              <a:pPr>
                <a:defRPr/>
              </a:pPr>
              <a:t>2018-06-04</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304DD3DD-C9AA-4B61-88EF-F32468A9057A}" type="slidenum">
              <a:rPr lang="pl-PL"/>
              <a:pPr>
                <a:defRPr/>
              </a:pPr>
              <a:t>‹#›</a:t>
            </a:fld>
            <a:endParaRPr lang="pl-PL"/>
          </a:p>
        </p:txBody>
      </p:sp>
    </p:spTree>
    <p:extLst>
      <p:ext uri="{BB962C8B-B14F-4D97-AF65-F5344CB8AC3E}">
        <p14:creationId xmlns:p14="http://schemas.microsoft.com/office/powerpoint/2010/main" val="3692584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C2657CE-287B-457F-9389-DAC87FFE602B}" type="datetime1">
              <a:rPr lang="pl-PL"/>
              <a:pPr>
                <a:defRPr/>
              </a:pPr>
              <a:t>2018-06-04</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196A09C2-F5A4-4110-9555-2A4548908B8E}" type="slidenum">
              <a:rPr lang="pl-PL"/>
              <a:pPr>
                <a:defRPr/>
              </a:pPr>
              <a:t>‹#›</a:t>
            </a:fld>
            <a:endParaRPr lang="pl-PL"/>
          </a:p>
        </p:txBody>
      </p:sp>
    </p:spTree>
    <p:extLst>
      <p:ext uri="{BB962C8B-B14F-4D97-AF65-F5344CB8AC3E}">
        <p14:creationId xmlns:p14="http://schemas.microsoft.com/office/powerpoint/2010/main" val="35107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 styl wz. tyt.</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FEBC9126-96CA-4EA8-B4E4-D3094D822F3A}"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897027C2-97E2-4A1D-A4C4-3DEAAE78665A}" type="slidenum">
              <a:rPr lang="pl-PL"/>
              <a:pPr>
                <a:defRPr/>
              </a:pPr>
              <a:t>‹#›</a:t>
            </a:fld>
            <a:endParaRPr lang="pl-PL"/>
          </a:p>
        </p:txBody>
      </p:sp>
    </p:spTree>
    <p:extLst>
      <p:ext uri="{BB962C8B-B14F-4D97-AF65-F5344CB8AC3E}">
        <p14:creationId xmlns:p14="http://schemas.microsoft.com/office/powerpoint/2010/main" val="289591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 styl wz. tyt.</a:t>
            </a:r>
            <a:endParaRPr lang="pl-PL"/>
          </a:p>
        </p:txBody>
      </p:sp>
      <p:sp>
        <p:nvSpPr>
          <p:cNvPr id="3" name="Symbol zastępczy obraz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00FFE110-3308-4FEA-94C6-8D664F78CEDA}" type="datetime1">
              <a:rPr lang="pl-PL"/>
              <a:pPr>
                <a:defRPr/>
              </a:pPr>
              <a:t>2018-06-04</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E7E3D46A-24E4-49F7-A1BC-2331CF328E57}" type="slidenum">
              <a:rPr lang="pl-PL"/>
              <a:pPr>
                <a:defRPr/>
              </a:pPr>
              <a:t>‹#›</a:t>
            </a:fld>
            <a:endParaRPr lang="pl-PL"/>
          </a:p>
        </p:txBody>
      </p:sp>
    </p:spTree>
    <p:extLst>
      <p:ext uri="{BB962C8B-B14F-4D97-AF65-F5344CB8AC3E}">
        <p14:creationId xmlns:p14="http://schemas.microsoft.com/office/powerpoint/2010/main" val="1881023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smtClean="0"/>
              <a:t>Kliknij, aby edyt. styl wz. tyt.</a:t>
            </a:r>
          </a:p>
        </p:txBody>
      </p:sp>
      <p:sp>
        <p:nvSpPr>
          <p:cNvPr id="1027" name="Symbol zastępczy tekst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00">
                    <a:tint val="75000"/>
                  </a:srgbClr>
                </a:solidFill>
                <a:latin typeface="+mn-lt"/>
                <a:cs typeface="+mn-cs"/>
              </a:defRPr>
            </a:lvl1pPr>
          </a:lstStyle>
          <a:p>
            <a:pPr>
              <a:defRPr/>
            </a:pPr>
            <a:fld id="{6279519A-DD1A-4EF7-97F4-9C71457AF444}" type="datetime1">
              <a:rPr lang="pl-PL"/>
              <a:pPr>
                <a:defRPr/>
              </a:pPr>
              <a:t>2018-06-04</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rgbClr val="000000">
                    <a:tint val="75000"/>
                  </a:srgb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000000">
                    <a:tint val="75000"/>
                  </a:srgbClr>
                </a:solidFill>
                <a:latin typeface="+mn-lt"/>
                <a:cs typeface="+mn-cs"/>
              </a:defRPr>
            </a:lvl1pPr>
          </a:lstStyle>
          <a:p>
            <a:pPr>
              <a:defRPr/>
            </a:pPr>
            <a:fld id="{8DBEE8C1-2FF5-4656-8257-F03F83547315}"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ymbol zastępczy tytułu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smtClean="0"/>
              <a:t>Kliknij, aby edyt. styl wz. tyt.</a:t>
            </a:r>
          </a:p>
        </p:txBody>
      </p:sp>
      <p:sp>
        <p:nvSpPr>
          <p:cNvPr id="4099" name="Symbol zastępczy tekst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00">
                    <a:tint val="75000"/>
                  </a:srgbClr>
                </a:solidFill>
                <a:latin typeface="+mn-lt"/>
                <a:cs typeface="+mn-cs"/>
              </a:defRPr>
            </a:lvl1pPr>
          </a:lstStyle>
          <a:p>
            <a:pPr>
              <a:defRPr/>
            </a:pPr>
            <a:fld id="{CDAAF494-EF9E-48B8-8118-623BE1043A34}" type="datetime1">
              <a:rPr lang="pl-PL"/>
              <a:pPr>
                <a:defRPr/>
              </a:pPr>
              <a:t>2018-06-04</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rgbClr val="000000">
                    <a:tint val="75000"/>
                  </a:srgb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000000">
                    <a:tint val="75000"/>
                  </a:srgbClr>
                </a:solidFill>
                <a:latin typeface="+mn-lt"/>
                <a:cs typeface="+mn-cs"/>
              </a:defRPr>
            </a:lvl1pPr>
          </a:lstStyle>
          <a:p>
            <a:pPr>
              <a:defRPr/>
            </a:pPr>
            <a:fld id="{E835E70E-64EB-4708-9935-C340D379660E}"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smtClean="0"/>
              <a:t>Kliknij, aby edyt. styl wz. tyt.</a:t>
            </a:r>
          </a:p>
        </p:txBody>
      </p:sp>
      <p:sp>
        <p:nvSpPr>
          <p:cNvPr id="1027" name="Symbol zastępczy tekst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00">
                    <a:tint val="75000"/>
                  </a:srgbClr>
                </a:solidFill>
                <a:latin typeface="+mn-lt"/>
                <a:cs typeface="+mn-cs"/>
              </a:defRPr>
            </a:lvl1pPr>
          </a:lstStyle>
          <a:p>
            <a:pPr>
              <a:defRPr/>
            </a:pPr>
            <a:fld id="{6279519A-DD1A-4EF7-97F4-9C71457AF444}" type="datetime1">
              <a:rPr lang="pl-PL"/>
              <a:pPr>
                <a:defRPr/>
              </a:pPr>
              <a:t>2018-06-04</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rgbClr val="000000">
                    <a:tint val="75000"/>
                  </a:srgb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000000">
                    <a:tint val="75000"/>
                  </a:srgbClr>
                </a:solidFill>
                <a:latin typeface="+mn-lt"/>
                <a:cs typeface="+mn-cs"/>
              </a:defRPr>
            </a:lvl1pPr>
          </a:lstStyle>
          <a:p>
            <a:pPr>
              <a:defRPr/>
            </a:pPr>
            <a:fld id="{8DBEE8C1-2FF5-4656-8257-F03F83547315}" type="slidenum">
              <a:rPr lang="pl-PL"/>
              <a:pPr>
                <a:defRPr/>
              </a:pPr>
              <a:t>‹#›</a:t>
            </a:fld>
            <a:endParaRPr lang="pl-PL"/>
          </a:p>
        </p:txBody>
      </p:sp>
    </p:spTree>
    <p:extLst>
      <p:ext uri="{BB962C8B-B14F-4D97-AF65-F5344CB8AC3E}">
        <p14:creationId xmlns:p14="http://schemas.microsoft.com/office/powerpoint/2010/main" val="428228501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8" Type="http://schemas.openxmlformats.org/officeDocument/2006/relationships/hyperlink" Target="Appendix_Spelling.pdf" TargetMode="External"/><Relationship Id="rId3" Type="http://schemas.openxmlformats.org/officeDocument/2006/relationships/hyperlink" Target="Appendix_Ambiguity.pdf" TargetMode="External"/><Relationship Id="rId7" Type="http://schemas.openxmlformats.org/officeDocument/2006/relationships/hyperlink" Target="Appendix_Simplicity.pdf" TargetMode="External"/><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hyperlink" Target="Appendix_Plurals.pdf" TargetMode="External"/><Relationship Id="rId5" Type="http://schemas.openxmlformats.org/officeDocument/2006/relationships/hyperlink" Target="Appendix_Ethics.pdf" TargetMode="External"/><Relationship Id="rId4" Type="http://schemas.openxmlformats.org/officeDocument/2006/relationships/hyperlink" Target="Appendix_Cohesion.pdf" TargetMode="External"/><Relationship Id="rId9" Type="http://schemas.openxmlformats.org/officeDocument/2006/relationships/hyperlink" Target="Appendix_Text_tables.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PoleTekstowe 3"/>
          <p:cNvSpPr txBox="1">
            <a:spLocks noChangeArrowheads="1"/>
          </p:cNvSpPr>
          <p:nvPr/>
        </p:nvSpPr>
        <p:spPr bwMode="auto">
          <a:xfrm>
            <a:off x="500063" y="2716213"/>
            <a:ext cx="721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altLang="pl-PL" sz="3600">
                <a:solidFill>
                  <a:srgbClr val="FFFFFF"/>
                </a:solidFill>
                <a:latin typeface="Adagio_Slab"/>
                <a:ea typeface="Adagio_Slab"/>
                <a:cs typeface="Adagio_Slab"/>
              </a:rPr>
              <a:t>Dorobek naukowy pracownika PW</a:t>
            </a:r>
          </a:p>
        </p:txBody>
      </p:sp>
      <p:sp>
        <p:nvSpPr>
          <p:cNvPr id="13315" name="PoleTekstowe 3"/>
          <p:cNvSpPr txBox="1">
            <a:spLocks noChangeArrowheads="1"/>
          </p:cNvSpPr>
          <p:nvPr/>
        </p:nvSpPr>
        <p:spPr bwMode="auto">
          <a:xfrm>
            <a:off x="500063" y="3389313"/>
            <a:ext cx="85026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altLang="pl-PL" sz="2400">
                <a:solidFill>
                  <a:srgbClr val="FFFFFF"/>
                </a:solidFill>
                <a:latin typeface="Adagio_Slab"/>
                <a:ea typeface="Adagio_Slab"/>
                <a:cs typeface="Adagio_Slab"/>
              </a:rPr>
              <a:t>Jak budować swój wizerunek, by być widocznym w sieci?</a:t>
            </a:r>
          </a:p>
          <a:p>
            <a:r>
              <a:rPr lang="pl-PL" altLang="pl-PL" sz="2400">
                <a:solidFill>
                  <a:srgbClr val="FFFFFF"/>
                </a:solidFill>
                <a:latin typeface="Adagio_Slab"/>
                <a:ea typeface="Adagio_Slab"/>
                <a:cs typeface="Adagio_Slab"/>
              </a:rPr>
              <a:t>W jaki sposób podnieść widoczność uczelni? </a:t>
            </a:r>
          </a:p>
        </p:txBody>
      </p:sp>
      <p:sp>
        <p:nvSpPr>
          <p:cNvPr id="13316" name="PoleTekstowe 3"/>
          <p:cNvSpPr txBox="1">
            <a:spLocks noChangeArrowheads="1"/>
          </p:cNvSpPr>
          <p:nvPr/>
        </p:nvSpPr>
        <p:spPr bwMode="auto">
          <a:xfrm>
            <a:off x="3625850" y="5827713"/>
            <a:ext cx="54816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r>
              <a:rPr lang="pl-PL" altLang="pl-PL" sz="2400">
                <a:solidFill>
                  <a:srgbClr val="FFFFFF"/>
                </a:solidFill>
                <a:latin typeface="Adagio_Slab"/>
                <a:ea typeface="Adagio_Slab"/>
                <a:cs typeface="Adagio_Slab"/>
              </a:rPr>
              <a:t>Biblioteka Główna PW </a:t>
            </a:r>
          </a:p>
          <a:p>
            <a:pPr algn="r"/>
            <a:r>
              <a:rPr lang="pl-PL" altLang="pl-PL" sz="2400">
                <a:solidFill>
                  <a:srgbClr val="FFFFFF"/>
                </a:solidFill>
                <a:latin typeface="Adagio_Slab"/>
                <a:ea typeface="Adagio_Slab"/>
                <a:cs typeface="Adagio_Slab"/>
              </a:rPr>
              <a:t>Biuro ds. Promocji i Informacji PW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ymbol zastępczy numeru slajdu 4"/>
          <p:cNvSpPr>
            <a:spLocks noGrp="1"/>
          </p:cNvSpPr>
          <p:nvPr>
            <p:ph type="sldNum" sz="quarter" idx="12"/>
          </p:nvPr>
        </p:nvSpPr>
        <p:spPr bwMode="auto">
          <a:xfrm>
            <a:off x="9201150" y="2984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0767A90-8F65-43AC-8177-9DCA80DA0DA7}" type="slidenum">
              <a:rPr lang="pl-PL" altLang="pl-PL" sz="4000">
                <a:solidFill>
                  <a:srgbClr val="3C3C4C"/>
                </a:solidFill>
                <a:latin typeface="Radikal WUT"/>
                <a:ea typeface="Radikal WUT"/>
                <a:cs typeface="Radikal WUT"/>
              </a:rPr>
              <a:pPr fontAlgn="base">
                <a:spcBef>
                  <a:spcPct val="0"/>
                </a:spcBef>
                <a:spcAft>
                  <a:spcPct val="0"/>
                </a:spcAft>
              </a:pPr>
              <a:t>2</a:t>
            </a:fld>
            <a:endParaRPr lang="pl-PL" altLang="pl-PL" sz="4000">
              <a:solidFill>
                <a:srgbClr val="3C3C4C"/>
              </a:solidFill>
              <a:latin typeface="Radikal WUT"/>
              <a:ea typeface="Radikal WUT"/>
              <a:cs typeface="Radikal WUT"/>
            </a:endParaRPr>
          </a:p>
        </p:txBody>
      </p:sp>
      <p:sp>
        <p:nvSpPr>
          <p:cNvPr id="19460" name="PoleTekstowe 9"/>
          <p:cNvSpPr txBox="1">
            <a:spLocks noChangeArrowheads="1"/>
          </p:cNvSpPr>
          <p:nvPr/>
        </p:nvSpPr>
        <p:spPr bwMode="auto">
          <a:xfrm>
            <a:off x="436563" y="1142999"/>
            <a:ext cx="11507787"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nSpc>
                <a:spcPct val="150000"/>
              </a:lnSpc>
            </a:pPr>
            <a:r>
              <a:rPr lang="pl-PL" sz="2400" b="1" dirty="0">
                <a:solidFill>
                  <a:srgbClr val="3C3C4C"/>
                </a:solidFill>
                <a:latin typeface="Adagio_Slab"/>
                <a:ea typeface="Adagio_Slab"/>
                <a:cs typeface="Adagio_Slab"/>
              </a:rPr>
              <a:t>Użyteczne skróty klawiaturowe</a:t>
            </a:r>
          </a:p>
          <a:p>
            <a:pPr>
              <a:lnSpc>
                <a:spcPct val="150000"/>
              </a:lnSpc>
            </a:pPr>
            <a:r>
              <a:rPr lang="pl-PL" sz="2400" dirty="0"/>
              <a:t>Zazna</a:t>
            </a:r>
            <a:r>
              <a:rPr lang="pl-PL" sz="2000" dirty="0">
                <a:solidFill>
                  <a:srgbClr val="3C3C4C"/>
                </a:solidFill>
                <a:latin typeface="Adagio_Slab"/>
                <a:ea typeface="Adagio_Slab"/>
                <a:cs typeface="Adagio_Slab"/>
              </a:rPr>
              <a:t>czanie tekstu </a:t>
            </a:r>
          </a:p>
          <a:p>
            <a:pPr>
              <a:lnSpc>
                <a:spcPct val="150000"/>
              </a:lnSpc>
            </a:pPr>
            <a:r>
              <a:rPr lang="pl-PL" sz="2000" dirty="0" err="1">
                <a:solidFill>
                  <a:srgbClr val="3C3C4C"/>
                </a:solidFill>
                <a:latin typeface="Adagio_Slab"/>
                <a:ea typeface="Adagio_Slab"/>
                <a:cs typeface="Adagio_Slab"/>
              </a:rPr>
              <a:t>ctrl</a:t>
            </a:r>
            <a:r>
              <a:rPr lang="pl-PL" sz="2000" dirty="0">
                <a:solidFill>
                  <a:srgbClr val="3C3C4C"/>
                </a:solidFill>
                <a:latin typeface="Adagio_Slab"/>
                <a:ea typeface="Adagio_Slab"/>
                <a:cs typeface="Adagio_Slab"/>
              </a:rPr>
              <a:t>-A ............................................................... – zaznacz cały tekst</a:t>
            </a:r>
          </a:p>
          <a:p>
            <a:pPr>
              <a:lnSpc>
                <a:spcPct val="150000"/>
              </a:lnSpc>
            </a:pPr>
            <a:r>
              <a:rPr lang="pl-PL" sz="2000" dirty="0" err="1">
                <a:solidFill>
                  <a:srgbClr val="3C3C4C"/>
                </a:solidFill>
                <a:latin typeface="Adagio_Slab"/>
                <a:ea typeface="Adagio_Slab"/>
                <a:cs typeface="Adagio_Slab"/>
              </a:rPr>
              <a:t>Ctrl</a:t>
            </a:r>
            <a:r>
              <a:rPr lang="pl-PL" sz="2000" dirty="0">
                <a:solidFill>
                  <a:srgbClr val="3C3C4C"/>
                </a:solidFill>
                <a:latin typeface="Adagio_Slab"/>
                <a:ea typeface="Adagio_Slab"/>
                <a:cs typeface="Adagio_Slab"/>
              </a:rPr>
              <a:t> + </a:t>
            </a:r>
            <a:r>
              <a:rPr lang="pl-PL" sz="2000" dirty="0" err="1">
                <a:solidFill>
                  <a:srgbClr val="3C3C4C"/>
                </a:solidFill>
                <a:latin typeface="Adagio_Slab"/>
                <a:ea typeface="Adagio_Slab"/>
                <a:cs typeface="Adagio_Slab"/>
              </a:rPr>
              <a:t>Shift</a:t>
            </a:r>
            <a:r>
              <a:rPr lang="pl-PL" sz="2000" dirty="0">
                <a:solidFill>
                  <a:srgbClr val="3C3C4C"/>
                </a:solidFill>
                <a:latin typeface="Adagio_Slab"/>
                <a:ea typeface="Adagio_Slab"/>
                <a:cs typeface="Adagio_Slab"/>
              </a:rPr>
              <a:t> + Strzałka w prawo lub w lewo ..... – zaznaczenie jednego słowa </a:t>
            </a:r>
          </a:p>
          <a:p>
            <a:pPr>
              <a:lnSpc>
                <a:spcPct val="150000"/>
              </a:lnSpc>
            </a:pPr>
            <a:r>
              <a:rPr lang="pl-PL" sz="2000" dirty="0" err="1">
                <a:solidFill>
                  <a:srgbClr val="3C3C4C"/>
                </a:solidFill>
                <a:latin typeface="Adagio_Slab"/>
                <a:ea typeface="Adagio_Slab"/>
                <a:cs typeface="Adagio_Slab"/>
              </a:rPr>
              <a:t>Ctrl</a:t>
            </a:r>
            <a:r>
              <a:rPr lang="pl-PL" sz="2000" dirty="0">
                <a:solidFill>
                  <a:srgbClr val="3C3C4C"/>
                </a:solidFill>
                <a:latin typeface="Adagio_Slab"/>
                <a:ea typeface="Adagio_Slab"/>
                <a:cs typeface="Adagio_Slab"/>
              </a:rPr>
              <a:t> + </a:t>
            </a:r>
            <a:r>
              <a:rPr lang="pl-PL" sz="2000" dirty="0" err="1">
                <a:solidFill>
                  <a:srgbClr val="3C3C4C"/>
                </a:solidFill>
                <a:latin typeface="Adagio_Slab"/>
                <a:ea typeface="Adagio_Slab"/>
                <a:cs typeface="Adagio_Slab"/>
              </a:rPr>
              <a:t>Shift</a:t>
            </a:r>
            <a:r>
              <a:rPr lang="pl-PL" sz="2000" dirty="0">
                <a:solidFill>
                  <a:srgbClr val="3C3C4C"/>
                </a:solidFill>
                <a:latin typeface="Adagio_Slab"/>
                <a:ea typeface="Adagio_Slab"/>
                <a:cs typeface="Adagio_Slab"/>
              </a:rPr>
              <a:t> + Strzałka w górę lub w dół .......... – zaznaczenie jednego akapitu </a:t>
            </a:r>
          </a:p>
          <a:p>
            <a:pPr>
              <a:lnSpc>
                <a:spcPct val="150000"/>
              </a:lnSpc>
            </a:pPr>
            <a:r>
              <a:rPr lang="pl-PL" sz="2000" dirty="0" err="1">
                <a:solidFill>
                  <a:srgbClr val="3C3C4C"/>
                </a:solidFill>
                <a:latin typeface="Adagio_Slab"/>
                <a:ea typeface="Adagio_Slab"/>
                <a:cs typeface="Adagio_Slab"/>
              </a:rPr>
              <a:t>Shift</a:t>
            </a:r>
            <a:r>
              <a:rPr lang="pl-PL" sz="2000" dirty="0">
                <a:solidFill>
                  <a:srgbClr val="3C3C4C"/>
                </a:solidFill>
                <a:latin typeface="Adagio_Slab"/>
                <a:ea typeface="Adagio_Slab"/>
                <a:cs typeface="Adagio_Slab"/>
              </a:rPr>
              <a:t> + Home ................................................... – zaznaczenie tekstu do początku linii </a:t>
            </a:r>
          </a:p>
          <a:p>
            <a:pPr>
              <a:lnSpc>
                <a:spcPct val="150000"/>
              </a:lnSpc>
            </a:pPr>
            <a:r>
              <a:rPr lang="pl-PL" sz="2000" dirty="0" err="1">
                <a:solidFill>
                  <a:srgbClr val="3C3C4C"/>
                </a:solidFill>
                <a:latin typeface="Adagio_Slab"/>
                <a:ea typeface="Adagio_Slab"/>
                <a:cs typeface="Adagio_Slab"/>
              </a:rPr>
              <a:t>Ctrl</a:t>
            </a:r>
            <a:r>
              <a:rPr lang="pl-PL" sz="2000" dirty="0">
                <a:solidFill>
                  <a:srgbClr val="3C3C4C"/>
                </a:solidFill>
                <a:latin typeface="Adagio_Slab"/>
                <a:ea typeface="Adagio_Slab"/>
                <a:cs typeface="Adagio_Slab"/>
              </a:rPr>
              <a:t> + </a:t>
            </a:r>
            <a:r>
              <a:rPr lang="pl-PL" sz="2000" dirty="0" err="1">
                <a:solidFill>
                  <a:srgbClr val="3C3C4C"/>
                </a:solidFill>
                <a:latin typeface="Adagio_Slab"/>
                <a:ea typeface="Adagio_Slab"/>
                <a:cs typeface="Adagio_Slab"/>
              </a:rPr>
              <a:t>Shift</a:t>
            </a:r>
            <a:r>
              <a:rPr lang="pl-PL" sz="2000" dirty="0">
                <a:solidFill>
                  <a:srgbClr val="3C3C4C"/>
                </a:solidFill>
                <a:latin typeface="Adagio_Slab"/>
                <a:ea typeface="Adagio_Slab"/>
                <a:cs typeface="Adagio_Slab"/>
              </a:rPr>
              <a:t> + Home ......................................... – zaznaczenie tekstu do początku dokumentu </a:t>
            </a:r>
          </a:p>
          <a:p>
            <a:pPr>
              <a:lnSpc>
                <a:spcPct val="150000"/>
              </a:lnSpc>
            </a:pPr>
            <a:r>
              <a:rPr lang="pl-PL" sz="2000" dirty="0" err="1">
                <a:solidFill>
                  <a:srgbClr val="3C3C4C"/>
                </a:solidFill>
                <a:latin typeface="Adagio_Slab"/>
                <a:ea typeface="Adagio_Slab"/>
                <a:cs typeface="Adagio_Slab"/>
              </a:rPr>
              <a:t>Shift</a:t>
            </a:r>
            <a:r>
              <a:rPr lang="pl-PL" sz="2000" dirty="0">
                <a:solidFill>
                  <a:srgbClr val="3C3C4C"/>
                </a:solidFill>
                <a:latin typeface="Adagio_Slab"/>
                <a:ea typeface="Adagio_Slab"/>
                <a:cs typeface="Adagio_Slab"/>
              </a:rPr>
              <a:t> + End ...................................................... – zaznaczenie tekstu do końca linii </a:t>
            </a:r>
          </a:p>
          <a:p>
            <a:pPr>
              <a:lnSpc>
                <a:spcPct val="150000"/>
              </a:lnSpc>
            </a:pPr>
            <a:r>
              <a:rPr lang="pl-PL" sz="2000" dirty="0" err="1">
                <a:solidFill>
                  <a:srgbClr val="3C3C4C"/>
                </a:solidFill>
                <a:latin typeface="Adagio_Slab"/>
                <a:ea typeface="Adagio_Slab"/>
                <a:cs typeface="Adagio_Slab"/>
              </a:rPr>
              <a:t>Ctrl</a:t>
            </a:r>
            <a:r>
              <a:rPr lang="pl-PL" sz="2000" dirty="0">
                <a:solidFill>
                  <a:srgbClr val="3C3C4C"/>
                </a:solidFill>
                <a:latin typeface="Adagio_Slab"/>
                <a:ea typeface="Adagio_Slab"/>
                <a:cs typeface="Adagio_Slab"/>
              </a:rPr>
              <a:t> + </a:t>
            </a:r>
            <a:r>
              <a:rPr lang="pl-PL" sz="2000" dirty="0" err="1">
                <a:solidFill>
                  <a:srgbClr val="3C3C4C"/>
                </a:solidFill>
                <a:latin typeface="Adagio_Slab"/>
                <a:ea typeface="Adagio_Slab"/>
                <a:cs typeface="Adagio_Slab"/>
              </a:rPr>
              <a:t>Shift</a:t>
            </a:r>
            <a:r>
              <a:rPr lang="pl-PL" sz="2000" dirty="0">
                <a:solidFill>
                  <a:srgbClr val="3C3C4C"/>
                </a:solidFill>
                <a:latin typeface="Adagio_Slab"/>
                <a:ea typeface="Adagio_Slab"/>
                <a:cs typeface="Adagio_Slab"/>
              </a:rPr>
              <a:t> + End ............................................. – zaznaczenie tekstu do końca dokumentu</a:t>
            </a:r>
          </a:p>
          <a:p>
            <a:pPr>
              <a:lnSpc>
                <a:spcPct val="150000"/>
              </a:lnSpc>
            </a:pPr>
            <a:r>
              <a:rPr lang="pl-PL" sz="2000" dirty="0" err="1">
                <a:solidFill>
                  <a:srgbClr val="3C3C4C"/>
                </a:solidFill>
                <a:latin typeface="Adagio_Slab"/>
                <a:ea typeface="Adagio_Slab"/>
                <a:cs typeface="Adagio_Slab"/>
              </a:rPr>
              <a:t>ctrl</a:t>
            </a:r>
            <a:r>
              <a:rPr lang="pl-PL" sz="2000" dirty="0">
                <a:solidFill>
                  <a:srgbClr val="3C3C4C"/>
                </a:solidFill>
                <a:latin typeface="Adagio_Slab"/>
                <a:ea typeface="Adagio_Slab"/>
                <a:cs typeface="Adagio_Slab"/>
              </a:rPr>
              <a:t>-</a:t>
            </a:r>
            <a:r>
              <a:rPr lang="pl-PL" sz="2000" dirty="0" err="1">
                <a:solidFill>
                  <a:srgbClr val="3C3C4C"/>
                </a:solidFill>
                <a:latin typeface="Adagio_Slab"/>
                <a:ea typeface="Adagio_Slab"/>
                <a:cs typeface="Adagio_Slab"/>
              </a:rPr>
              <a:t>shift</a:t>
            </a:r>
            <a:r>
              <a:rPr lang="pl-PL" sz="2000" dirty="0">
                <a:solidFill>
                  <a:srgbClr val="3C3C4C"/>
                </a:solidFill>
                <a:latin typeface="Adagio_Slab"/>
                <a:ea typeface="Adagio_Slab"/>
                <a:cs typeface="Adagio_Slab"/>
              </a:rPr>
              <a:t>-spacja ............................................. – spacja nierozdzielająca</a:t>
            </a:r>
          </a:p>
          <a:p>
            <a:pPr>
              <a:lnSpc>
                <a:spcPct val="150000"/>
              </a:lnSpc>
            </a:pPr>
            <a:r>
              <a:rPr lang="pl-PL" sz="2000" dirty="0" err="1">
                <a:solidFill>
                  <a:srgbClr val="3C3C4C"/>
                </a:solidFill>
                <a:latin typeface="Adagio_Slab"/>
                <a:ea typeface="Adagio_Slab"/>
                <a:cs typeface="Adagio_Slab"/>
              </a:rPr>
              <a:t>shift-enter</a:t>
            </a:r>
            <a:r>
              <a:rPr lang="pl-PL" sz="2000" dirty="0">
                <a:solidFill>
                  <a:srgbClr val="3C3C4C"/>
                </a:solidFill>
                <a:latin typeface="Adagio_Slab"/>
                <a:ea typeface="Adagio_Slab"/>
                <a:cs typeface="Adagio_Slab"/>
              </a:rPr>
              <a:t> ..................................................... – wymuszony koniec wiersza</a:t>
            </a:r>
          </a:p>
          <a:p>
            <a:pPr>
              <a:lnSpc>
                <a:spcPct val="150000"/>
              </a:lnSpc>
            </a:pPr>
            <a:r>
              <a:rPr lang="pl-PL" sz="2000" dirty="0" err="1">
                <a:solidFill>
                  <a:srgbClr val="3C3C4C"/>
                </a:solidFill>
                <a:latin typeface="Adagio_Slab"/>
                <a:ea typeface="Adagio_Slab"/>
                <a:cs typeface="Adagio_Slab"/>
              </a:rPr>
              <a:t>ctrl-enter</a:t>
            </a:r>
            <a:r>
              <a:rPr lang="pl-PL" sz="2000" dirty="0">
                <a:solidFill>
                  <a:srgbClr val="3C3C4C"/>
                </a:solidFill>
                <a:latin typeface="Adagio_Slab"/>
                <a:ea typeface="Adagio_Slab"/>
                <a:cs typeface="Adagio_Slab"/>
              </a:rPr>
              <a:t> ....................................................... – wymuszony koniec strony</a:t>
            </a:r>
          </a:p>
        </p:txBody>
      </p:sp>
      <p:sp>
        <p:nvSpPr>
          <p:cNvPr id="7" name="PoleTekstowe 5"/>
          <p:cNvSpPr txBox="1">
            <a:spLocks noChangeArrowheads="1"/>
          </p:cNvSpPr>
          <p:nvPr/>
        </p:nvSpPr>
        <p:spPr bwMode="auto">
          <a:xfrm>
            <a:off x="404813" y="298450"/>
            <a:ext cx="1000378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sz="3200" b="1" dirty="0" smtClean="0">
                <a:solidFill>
                  <a:srgbClr val="3C3C4C"/>
                </a:solidFill>
                <a:latin typeface="Adagio_Slab" charset="0"/>
                <a:ea typeface="Adagio_Slab" charset="0"/>
                <a:cs typeface="Adagio_Slab" charset="0"/>
              </a:rPr>
              <a:t>Podstawowe </a:t>
            </a:r>
            <a:r>
              <a:rPr lang="pl-PL" sz="3200" b="1" dirty="0">
                <a:solidFill>
                  <a:srgbClr val="3C3C4C"/>
                </a:solidFill>
                <a:latin typeface="Adagio_Slab" charset="0"/>
                <a:ea typeface="Adagio_Slab" charset="0"/>
                <a:cs typeface="Adagio_Slab" charset="0"/>
              </a:rPr>
              <a:t>zasady edycji tekstu</a:t>
            </a:r>
          </a:p>
          <a:p>
            <a:endParaRPr lang="pl-PL" altLang="pl-PL" sz="3200" b="1" dirty="0">
              <a:solidFill>
                <a:srgbClr val="3C3C4C"/>
              </a:solidFill>
              <a:latin typeface="Adagio_Slab Medium"/>
              <a:ea typeface="Adagio_Slab Medium"/>
              <a:cs typeface="Adagio_Slab Medium"/>
            </a:endParaRPr>
          </a:p>
        </p:txBody>
      </p:sp>
    </p:spTree>
    <p:extLst>
      <p:ext uri="{BB962C8B-B14F-4D97-AF65-F5344CB8AC3E}">
        <p14:creationId xmlns:p14="http://schemas.microsoft.com/office/powerpoint/2010/main" val="4158130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5362" name="PoleTekstowe 2"/>
          <p:cNvSpPr txBox="1">
            <a:spLocks noChangeArrowheads="1"/>
          </p:cNvSpPr>
          <p:nvPr/>
        </p:nvSpPr>
        <p:spPr bwMode="auto">
          <a:xfrm>
            <a:off x="404813" y="298450"/>
            <a:ext cx="8423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altLang="pl-PL" sz="3200" b="1">
                <a:solidFill>
                  <a:srgbClr val="3C3C4C"/>
                </a:solidFill>
                <a:latin typeface="Adagio_Slab Medium"/>
                <a:ea typeface="Adagio_Slab Medium"/>
                <a:cs typeface="Adagio_Slab Medium"/>
              </a:rPr>
              <a:t>Plan</a:t>
            </a:r>
          </a:p>
        </p:txBody>
      </p:sp>
      <p:sp>
        <p:nvSpPr>
          <p:cNvPr id="15364" name="Symbol zastępczy numeru slajdu 4"/>
          <p:cNvSpPr>
            <a:spLocks noGrp="1"/>
          </p:cNvSpPr>
          <p:nvPr>
            <p:ph type="sldNum" sz="quarter" idx="12"/>
          </p:nvPr>
        </p:nvSpPr>
        <p:spPr bwMode="auto">
          <a:xfrm>
            <a:off x="9201150" y="2984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949BCF2-A7FE-4567-A5A8-913B1A2B40AD}" type="slidenum">
              <a:rPr lang="pl-PL" altLang="pl-PL" sz="4000">
                <a:solidFill>
                  <a:srgbClr val="3C3C4C"/>
                </a:solidFill>
                <a:latin typeface="Radikal WUT"/>
                <a:ea typeface="Radikal WUT"/>
                <a:cs typeface="Radikal WUT"/>
              </a:rPr>
              <a:pPr fontAlgn="base">
                <a:spcBef>
                  <a:spcPct val="0"/>
                </a:spcBef>
                <a:spcAft>
                  <a:spcPct val="0"/>
                </a:spcAft>
              </a:pPr>
              <a:t>3</a:t>
            </a:fld>
            <a:endParaRPr lang="pl-PL" altLang="pl-PL" sz="4000">
              <a:solidFill>
                <a:srgbClr val="3C3C4C"/>
              </a:solidFill>
              <a:latin typeface="Radikal WUT"/>
              <a:ea typeface="Radikal WUT"/>
              <a:cs typeface="Radikal WUT"/>
            </a:endParaRPr>
          </a:p>
        </p:txBody>
      </p:sp>
      <p:sp>
        <p:nvSpPr>
          <p:cNvPr id="7" name="Prostokąt 6"/>
          <p:cNvSpPr/>
          <p:nvPr/>
        </p:nvSpPr>
        <p:spPr>
          <a:xfrm>
            <a:off x="436563" y="5973763"/>
            <a:ext cx="1387475" cy="631825"/>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pl-PL">
              <a:solidFill>
                <a:srgbClr val="000000"/>
              </a:solidFill>
            </a:endParaRPr>
          </a:p>
        </p:txBody>
      </p:sp>
      <p:sp>
        <p:nvSpPr>
          <p:cNvPr id="8" name="PoleTekstowe 3"/>
          <p:cNvSpPr txBox="1"/>
          <p:nvPr/>
        </p:nvSpPr>
        <p:spPr>
          <a:xfrm>
            <a:off x="436563" y="1058360"/>
            <a:ext cx="8189912" cy="5678478"/>
          </a:xfrm>
          <a:prstGeom prst="rect">
            <a:avLst/>
          </a:prstGeom>
          <a:noFill/>
        </p:spPr>
        <p:txBody>
          <a:bodyPr>
            <a:spAutoFit/>
          </a:bodyPr>
          <a:lstStyle/>
          <a:p>
            <a:pPr algn="just" fontAlgn="auto">
              <a:lnSpc>
                <a:spcPct val="150000"/>
              </a:lnSpc>
              <a:spcBef>
                <a:spcPts val="0"/>
              </a:spcBef>
              <a:spcAft>
                <a:spcPts val="0"/>
              </a:spcAft>
              <a:defRPr/>
            </a:pPr>
            <a:r>
              <a:rPr lang="pl-PL" sz="2200" b="1" dirty="0">
                <a:solidFill>
                  <a:srgbClr val="69BA9C"/>
                </a:solidFill>
                <a:latin typeface="Adagio_Slab" charset="0"/>
                <a:ea typeface="Adagio_Slab" charset="0"/>
                <a:cs typeface="Adagio_Slab" charset="0"/>
              </a:rPr>
              <a:t>2. Pisanie artykułu naukowego</a:t>
            </a:r>
            <a:endParaRPr lang="pl-PL" sz="2200" dirty="0">
              <a:solidFill>
                <a:srgbClr val="3C3C4C"/>
              </a:solidFill>
              <a:latin typeface="Adagio_Slab" charset="0"/>
              <a:ea typeface="Adagio_Slab" charset="0"/>
              <a:cs typeface="Adagio_Slab" charset="0"/>
            </a:endParaRPr>
          </a:p>
          <a:p>
            <a:pPr marL="722313" indent="-342900" algn="just" fontAlgn="auto">
              <a:lnSpc>
                <a:spcPct val="150000"/>
              </a:lnSpc>
              <a:spcBef>
                <a:spcPts val="0"/>
              </a:spcBef>
              <a:spcAft>
                <a:spcPts val="0"/>
              </a:spcAft>
              <a:buFont typeface="+mj-lt"/>
              <a:buAutoNum type="alphaUcPeriod"/>
              <a:defRPr/>
            </a:pPr>
            <a:r>
              <a:rPr lang="pl-PL" sz="2200" dirty="0">
                <a:solidFill>
                  <a:srgbClr val="3C3C4C"/>
                </a:solidFill>
                <a:latin typeface="Adagio_Slab" charset="0"/>
                <a:ea typeface="Adagio_Slab" charset="0"/>
                <a:cs typeface="Adagio_Slab" charset="0"/>
              </a:rPr>
              <a:t> </a:t>
            </a:r>
            <a:r>
              <a:rPr lang="pl-PL" sz="2200" dirty="0" smtClean="0">
                <a:solidFill>
                  <a:srgbClr val="3C3C4C"/>
                </a:solidFill>
                <a:latin typeface="Adagio_Slab" charset="0"/>
                <a:ea typeface="Adagio_Slab" charset="0"/>
                <a:cs typeface="Adagio_Slab" charset="0"/>
              </a:rPr>
              <a:t>Definicja i typy </a:t>
            </a:r>
            <a:r>
              <a:rPr lang="pl-PL" sz="2200" dirty="0">
                <a:solidFill>
                  <a:srgbClr val="3C3C4C"/>
                </a:solidFill>
                <a:latin typeface="Adagio_Slab" charset="0"/>
                <a:ea typeface="Adagio_Slab" charset="0"/>
                <a:cs typeface="Adagio_Slab" charset="0"/>
              </a:rPr>
              <a:t>publikacji</a:t>
            </a:r>
          </a:p>
          <a:p>
            <a:pPr marL="722313" indent="-342900" algn="just" fontAlgn="auto">
              <a:lnSpc>
                <a:spcPct val="150000"/>
              </a:lnSpc>
              <a:spcBef>
                <a:spcPts val="0"/>
              </a:spcBef>
              <a:spcAft>
                <a:spcPts val="0"/>
              </a:spcAft>
              <a:buFont typeface="+mj-lt"/>
              <a:buAutoNum type="alphaUcPeriod"/>
              <a:defRPr/>
            </a:pPr>
            <a:r>
              <a:rPr lang="pl-PL" sz="2200" dirty="0">
                <a:solidFill>
                  <a:srgbClr val="3C3C4C"/>
                </a:solidFill>
                <a:latin typeface="Adagio_Slab" charset="0"/>
                <a:ea typeface="Adagio_Slab" charset="0"/>
                <a:cs typeface="Adagio_Slab" charset="0"/>
              </a:rPr>
              <a:t> Struktura artykułu naukowego</a:t>
            </a:r>
          </a:p>
          <a:p>
            <a:pPr marL="722313" indent="-342900" algn="just" fontAlgn="auto">
              <a:lnSpc>
                <a:spcPct val="150000"/>
              </a:lnSpc>
              <a:spcBef>
                <a:spcPts val="0"/>
              </a:spcBef>
              <a:spcAft>
                <a:spcPts val="0"/>
              </a:spcAft>
              <a:buFont typeface="+mj-lt"/>
              <a:buAutoNum type="alphaUcPeriod"/>
              <a:defRPr/>
            </a:pPr>
            <a:r>
              <a:rPr lang="pl-PL" sz="2200" dirty="0" smtClean="0">
                <a:solidFill>
                  <a:srgbClr val="3C3C4C"/>
                </a:solidFill>
                <a:latin typeface="Adagio_Slab" charset="0"/>
                <a:ea typeface="Adagio_Slab" charset="0"/>
                <a:cs typeface="Adagio_Slab" charset="0"/>
              </a:rPr>
              <a:t> Istotne części artykułu </a:t>
            </a:r>
          </a:p>
          <a:p>
            <a:pPr marL="1179513" lvl="1" indent="-342900" algn="just" fontAlgn="auto">
              <a:lnSpc>
                <a:spcPct val="150000"/>
              </a:lnSpc>
              <a:spcBef>
                <a:spcPts val="0"/>
              </a:spcBef>
              <a:spcAft>
                <a:spcPts val="0"/>
              </a:spcAft>
              <a:buClr>
                <a:schemeClr val="accent4"/>
              </a:buClr>
              <a:buFont typeface="Wingdings" panose="05000000000000000000" pitchFamily="2" charset="2"/>
              <a:buChar char="§"/>
              <a:defRPr/>
            </a:pPr>
            <a:r>
              <a:rPr lang="pl-PL" sz="2200" dirty="0" smtClean="0">
                <a:solidFill>
                  <a:srgbClr val="3C3C4C"/>
                </a:solidFill>
                <a:latin typeface="Adagio_Slab" charset="0"/>
                <a:ea typeface="Adagio_Slab" charset="0"/>
                <a:cs typeface="Adagio_Slab" charset="0"/>
              </a:rPr>
              <a:t>Jak </a:t>
            </a:r>
            <a:r>
              <a:rPr lang="pl-PL" sz="2200" dirty="0">
                <a:solidFill>
                  <a:srgbClr val="3C3C4C"/>
                </a:solidFill>
                <a:latin typeface="Adagio_Slab" charset="0"/>
                <a:ea typeface="Adagio_Slab" charset="0"/>
                <a:cs typeface="Adagio_Slab" charset="0"/>
              </a:rPr>
              <a:t>sformułować tytuł, abstrakt, słowa </a:t>
            </a:r>
            <a:r>
              <a:rPr lang="pl-PL" sz="2200" dirty="0" smtClean="0">
                <a:solidFill>
                  <a:srgbClr val="3C3C4C"/>
                </a:solidFill>
                <a:latin typeface="Adagio_Slab" charset="0"/>
                <a:ea typeface="Adagio_Slab" charset="0"/>
                <a:cs typeface="Adagio_Slab" charset="0"/>
              </a:rPr>
              <a:t>kluczowe</a:t>
            </a:r>
          </a:p>
          <a:p>
            <a:pPr marL="1179513" lvl="1" indent="-342900" algn="just" fontAlgn="auto">
              <a:lnSpc>
                <a:spcPct val="150000"/>
              </a:lnSpc>
              <a:spcBef>
                <a:spcPts val="0"/>
              </a:spcBef>
              <a:spcAft>
                <a:spcPts val="0"/>
              </a:spcAft>
              <a:buClr>
                <a:schemeClr val="accent4"/>
              </a:buClr>
              <a:buFont typeface="Wingdings" panose="05000000000000000000" pitchFamily="2" charset="2"/>
              <a:buChar char="§"/>
              <a:defRPr/>
            </a:pPr>
            <a:r>
              <a:rPr lang="pl-PL" sz="2200" dirty="0" smtClean="0">
                <a:solidFill>
                  <a:srgbClr val="3C3C4C"/>
                </a:solidFill>
                <a:latin typeface="Adagio_Slab" charset="0"/>
                <a:ea typeface="Adagio_Slab" charset="0"/>
                <a:cs typeface="Adagio_Slab" charset="0"/>
              </a:rPr>
              <a:t>Tabele</a:t>
            </a:r>
            <a:r>
              <a:rPr lang="pl-PL" sz="2200" dirty="0">
                <a:solidFill>
                  <a:srgbClr val="3C3C4C"/>
                </a:solidFill>
                <a:latin typeface="Adagio_Slab" charset="0"/>
                <a:ea typeface="Adagio_Slab" charset="0"/>
                <a:cs typeface="Adagio_Slab" charset="0"/>
              </a:rPr>
              <a:t>, ryciny (fotografie, wykresy, diagramy, rysunki)</a:t>
            </a:r>
            <a:endParaRPr lang="pl-PL" altLang="pl-PL" sz="2200" dirty="0">
              <a:solidFill>
                <a:srgbClr val="3C3C4C"/>
              </a:solidFill>
              <a:latin typeface="Adagio_Slab" charset="0"/>
              <a:ea typeface="Adagio_Slab" charset="0"/>
              <a:cs typeface="Adagio_Slab" charset="0"/>
            </a:endParaRPr>
          </a:p>
          <a:p>
            <a:pPr marL="1179513" lvl="1" indent="-342900" algn="just" fontAlgn="auto">
              <a:lnSpc>
                <a:spcPct val="150000"/>
              </a:lnSpc>
              <a:spcBef>
                <a:spcPts val="0"/>
              </a:spcBef>
              <a:spcAft>
                <a:spcPts val="0"/>
              </a:spcAft>
              <a:buClr>
                <a:schemeClr val="accent4"/>
              </a:buClr>
              <a:buFont typeface="Wingdings" panose="05000000000000000000" pitchFamily="2" charset="2"/>
              <a:buChar char="§"/>
              <a:defRPr/>
            </a:pPr>
            <a:r>
              <a:rPr lang="pl-PL" sz="2200" dirty="0">
                <a:solidFill>
                  <a:srgbClr val="3C3C4C"/>
                </a:solidFill>
                <a:latin typeface="Adagio_Slab" charset="0"/>
                <a:ea typeface="Adagio_Slab" charset="0"/>
                <a:cs typeface="Adagio_Slab" charset="0"/>
              </a:rPr>
              <a:t>Podziękowania (</a:t>
            </a:r>
            <a:r>
              <a:rPr lang="pl-PL" sz="2200" dirty="0" err="1">
                <a:solidFill>
                  <a:srgbClr val="3C3C4C"/>
                </a:solidFill>
                <a:latin typeface="Adagio_Slab" charset="0"/>
                <a:ea typeface="Adagio_Slab" charset="0"/>
                <a:cs typeface="Adagio_Slab" charset="0"/>
              </a:rPr>
              <a:t>Acknowledgements</a:t>
            </a:r>
            <a:r>
              <a:rPr lang="pl-PL" sz="2200" dirty="0">
                <a:solidFill>
                  <a:srgbClr val="3C3C4C"/>
                </a:solidFill>
                <a:latin typeface="Adagio_Slab" charset="0"/>
                <a:ea typeface="Adagio_Slab" charset="0"/>
                <a:cs typeface="Adagio_Slab" charset="0"/>
              </a:rPr>
              <a:t>)</a:t>
            </a:r>
          </a:p>
          <a:p>
            <a:pPr marL="1179513" lvl="1" indent="-342900" algn="just" fontAlgn="auto">
              <a:lnSpc>
                <a:spcPct val="150000"/>
              </a:lnSpc>
              <a:spcBef>
                <a:spcPts val="0"/>
              </a:spcBef>
              <a:spcAft>
                <a:spcPts val="0"/>
              </a:spcAft>
              <a:buClr>
                <a:schemeClr val="accent4"/>
              </a:buClr>
              <a:buFont typeface="Wingdings" panose="05000000000000000000" pitchFamily="2" charset="2"/>
              <a:buChar char="§"/>
              <a:defRPr/>
            </a:pPr>
            <a:r>
              <a:rPr lang="pl-PL" sz="2200" dirty="0" smtClean="0">
                <a:solidFill>
                  <a:srgbClr val="3C3C4C"/>
                </a:solidFill>
                <a:latin typeface="Adagio_Slab" charset="0"/>
                <a:ea typeface="Adagio_Slab" charset="0"/>
                <a:cs typeface="Adagio_Slab" charset="0"/>
              </a:rPr>
              <a:t>Przypisy </a:t>
            </a:r>
            <a:r>
              <a:rPr lang="pl-PL" sz="2200" dirty="0">
                <a:solidFill>
                  <a:srgbClr val="3C3C4C"/>
                </a:solidFill>
                <a:latin typeface="Adagio_Slab" charset="0"/>
                <a:ea typeface="Adagio_Slab" charset="0"/>
                <a:cs typeface="Adagio_Slab" charset="0"/>
              </a:rPr>
              <a:t>i bibliografia</a:t>
            </a:r>
          </a:p>
          <a:p>
            <a:pPr marL="722313" indent="-342900" algn="just" fontAlgn="auto">
              <a:lnSpc>
                <a:spcPct val="150000"/>
              </a:lnSpc>
              <a:spcBef>
                <a:spcPts val="0"/>
              </a:spcBef>
              <a:spcAft>
                <a:spcPts val="0"/>
              </a:spcAft>
              <a:buFont typeface="+mj-lt"/>
              <a:buAutoNum type="alphaUcPeriod"/>
              <a:defRPr/>
            </a:pPr>
            <a:r>
              <a:rPr lang="pl-PL" sz="2200" dirty="0">
                <a:solidFill>
                  <a:srgbClr val="3C3C4C"/>
                </a:solidFill>
                <a:latin typeface="Adagio_Slab" charset="0"/>
                <a:ea typeface="Adagio_Slab" charset="0"/>
                <a:cs typeface="Adagio_Slab" charset="0"/>
              </a:rPr>
              <a:t> Edycja i poprawność językowa tekstu naukowego</a:t>
            </a:r>
          </a:p>
          <a:p>
            <a:pPr marL="722313" indent="-342900" algn="just" fontAlgn="auto">
              <a:lnSpc>
                <a:spcPct val="150000"/>
              </a:lnSpc>
              <a:spcBef>
                <a:spcPts val="0"/>
              </a:spcBef>
              <a:spcAft>
                <a:spcPts val="0"/>
              </a:spcAft>
              <a:buFont typeface="+mj-lt"/>
              <a:buAutoNum type="alphaUcPeriod"/>
              <a:defRPr/>
            </a:pPr>
            <a:r>
              <a:rPr lang="pl-PL" sz="2200" b="1" dirty="0">
                <a:solidFill>
                  <a:srgbClr val="3C3C4C"/>
                </a:solidFill>
                <a:latin typeface="Adagio_Slab" charset="0"/>
                <a:ea typeface="Adagio_Slab" charset="0"/>
                <a:cs typeface="Adagio_Slab" charset="0"/>
              </a:rPr>
              <a:t> Tłumaczenie na język angielski</a:t>
            </a:r>
          </a:p>
          <a:p>
            <a:pPr marL="722313" indent="-342900" algn="just" fontAlgn="auto">
              <a:lnSpc>
                <a:spcPct val="150000"/>
              </a:lnSpc>
              <a:spcBef>
                <a:spcPts val="0"/>
              </a:spcBef>
              <a:spcAft>
                <a:spcPts val="0"/>
              </a:spcAft>
              <a:buFont typeface="+mj-lt"/>
              <a:buAutoNum type="alphaUcPeriod"/>
              <a:defRPr/>
            </a:pPr>
            <a:r>
              <a:rPr lang="pl-PL" sz="2200" dirty="0">
                <a:solidFill>
                  <a:srgbClr val="3C3C4C"/>
                </a:solidFill>
                <a:latin typeface="Adagio_Slab" charset="0"/>
                <a:ea typeface="Adagio_Slab" charset="0"/>
                <a:cs typeface="Adagio_Slab" charset="0"/>
              </a:rPr>
              <a:t> Autorzy publikacji i ich </a:t>
            </a:r>
            <a:r>
              <a:rPr lang="pl-PL" sz="2200" dirty="0" smtClean="0">
                <a:solidFill>
                  <a:srgbClr val="3C3C4C"/>
                </a:solidFill>
                <a:latin typeface="Adagio_Slab" charset="0"/>
                <a:ea typeface="Adagio_Slab" charset="0"/>
                <a:cs typeface="Adagio_Slab" charset="0"/>
              </a:rPr>
              <a:t>afiliacje</a:t>
            </a:r>
            <a:r>
              <a:rPr lang="pl-PL" sz="2200" b="1" dirty="0">
                <a:solidFill>
                  <a:srgbClr val="69BA9C"/>
                </a:solidFill>
                <a:latin typeface="Adagio_Slab" charset="0"/>
                <a:ea typeface="Adagio_Slab" charset="0"/>
                <a:cs typeface="Adagio_Slab" charset="0"/>
              </a:rPr>
              <a:t> </a:t>
            </a:r>
          </a:p>
        </p:txBody>
      </p:sp>
    </p:spTree>
    <p:extLst>
      <p:ext uri="{BB962C8B-B14F-4D97-AF65-F5344CB8AC3E}">
        <p14:creationId xmlns:p14="http://schemas.microsoft.com/office/powerpoint/2010/main" val="3938696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numeru slajdu 4"/>
          <p:cNvSpPr>
            <a:spLocks noGrp="1"/>
          </p:cNvSpPr>
          <p:nvPr>
            <p:ph type="sldNum" sz="quarter" idx="12"/>
          </p:nvPr>
        </p:nvSpPr>
        <p:spPr bwMode="auto">
          <a:xfrm>
            <a:off x="9201150" y="2984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471BC88-450B-4787-83F8-7032AAA25F94}" type="slidenum">
              <a:rPr lang="pl-PL" altLang="pl-PL" sz="4000">
                <a:solidFill>
                  <a:srgbClr val="3C3C4C"/>
                </a:solidFill>
                <a:latin typeface="Radikal WUT"/>
                <a:ea typeface="Radikal WUT"/>
                <a:cs typeface="Radikal WUT"/>
              </a:rPr>
              <a:pPr fontAlgn="base">
                <a:spcBef>
                  <a:spcPct val="0"/>
                </a:spcBef>
                <a:spcAft>
                  <a:spcPct val="0"/>
                </a:spcAft>
              </a:pPr>
              <a:t>4</a:t>
            </a:fld>
            <a:endParaRPr lang="pl-PL" altLang="pl-PL" sz="4000">
              <a:solidFill>
                <a:srgbClr val="3C3C4C"/>
              </a:solidFill>
              <a:latin typeface="Radikal WUT"/>
              <a:ea typeface="Radikal WUT"/>
              <a:cs typeface="Radikal WUT"/>
            </a:endParaRPr>
          </a:p>
        </p:txBody>
      </p:sp>
      <p:sp>
        <p:nvSpPr>
          <p:cNvPr id="20483" name="PoleTekstowe 5"/>
          <p:cNvSpPr txBox="1">
            <a:spLocks noChangeArrowheads="1"/>
          </p:cNvSpPr>
          <p:nvPr/>
        </p:nvSpPr>
        <p:spPr bwMode="auto">
          <a:xfrm>
            <a:off x="404813" y="298450"/>
            <a:ext cx="8423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altLang="pl-PL" sz="3200" b="1" dirty="0" smtClean="0">
                <a:solidFill>
                  <a:srgbClr val="3C3C4C"/>
                </a:solidFill>
                <a:latin typeface="Adagio_Slab Medium"/>
                <a:ea typeface="Adagio_Slab Medium"/>
                <a:cs typeface="Adagio_Slab Medium"/>
              </a:rPr>
              <a:t>Tłumaczenie na język angielski</a:t>
            </a:r>
            <a:endParaRPr lang="pl-PL" altLang="pl-PL" sz="3200" b="1" dirty="0">
              <a:solidFill>
                <a:srgbClr val="3C3C4C"/>
              </a:solidFill>
              <a:latin typeface="Adagio_Slab Medium"/>
              <a:ea typeface="Adagio_Slab Medium"/>
              <a:cs typeface="Adagio_Slab Medium"/>
            </a:endParaRPr>
          </a:p>
        </p:txBody>
      </p:sp>
      <p:sp>
        <p:nvSpPr>
          <p:cNvPr id="20484" name="PoleTekstowe 9"/>
          <p:cNvSpPr txBox="1">
            <a:spLocks noChangeArrowheads="1"/>
          </p:cNvSpPr>
          <p:nvPr/>
        </p:nvSpPr>
        <p:spPr bwMode="auto">
          <a:xfrm>
            <a:off x="436563" y="1143000"/>
            <a:ext cx="11507787" cy="466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lvl="0" algn="just">
              <a:lnSpc>
                <a:spcPct val="150000"/>
              </a:lnSpc>
            </a:pPr>
            <a:r>
              <a:rPr lang="pl-PL" sz="2200" dirty="0" smtClean="0">
                <a:solidFill>
                  <a:srgbClr val="3C3C4C"/>
                </a:solidFill>
                <a:latin typeface="Adagio_Slab"/>
                <a:ea typeface="Adagio_Slab"/>
                <a:cs typeface="Adagio_Slab"/>
              </a:rPr>
              <a:t>Przed napisaniem artykułu należy podjąć decyzję - pisać </a:t>
            </a:r>
            <a:r>
              <a:rPr lang="pl-PL" sz="2200" dirty="0">
                <a:solidFill>
                  <a:srgbClr val="3C3C4C"/>
                </a:solidFill>
                <a:latin typeface="Adagio_Slab"/>
                <a:ea typeface="Adagio_Slab"/>
                <a:cs typeface="Adagio_Slab"/>
              </a:rPr>
              <a:t>po polsku i skorzystać </a:t>
            </a:r>
            <a:r>
              <a:rPr lang="pl-PL" sz="2200" dirty="0" smtClean="0">
                <a:solidFill>
                  <a:srgbClr val="3C3C4C"/>
                </a:solidFill>
                <a:latin typeface="Adagio_Slab"/>
                <a:ea typeface="Adagio_Slab"/>
                <a:cs typeface="Adagio_Slab"/>
              </a:rPr>
              <a:t/>
            </a:r>
            <a:br>
              <a:rPr lang="pl-PL" sz="2200" dirty="0" smtClean="0">
                <a:solidFill>
                  <a:srgbClr val="3C3C4C"/>
                </a:solidFill>
                <a:latin typeface="Adagio_Slab"/>
                <a:ea typeface="Adagio_Slab"/>
                <a:cs typeface="Adagio_Slab"/>
              </a:rPr>
            </a:br>
            <a:r>
              <a:rPr lang="pl-PL" sz="2200" dirty="0" smtClean="0">
                <a:solidFill>
                  <a:srgbClr val="3C3C4C"/>
                </a:solidFill>
                <a:latin typeface="Adagio_Slab"/>
                <a:ea typeface="Adagio_Slab"/>
                <a:cs typeface="Adagio_Slab"/>
              </a:rPr>
              <a:t>z profesjonalnego tłumacza </a:t>
            </a:r>
            <a:r>
              <a:rPr lang="pl-PL" sz="2200" dirty="0">
                <a:solidFill>
                  <a:srgbClr val="3C3C4C"/>
                </a:solidFill>
                <a:latin typeface="Adagio_Slab"/>
                <a:ea typeface="Adagio_Slab"/>
                <a:cs typeface="Adagio_Slab"/>
              </a:rPr>
              <a:t>czy pisać od razu po angielsku</a:t>
            </a:r>
            <a:r>
              <a:rPr lang="pl-PL" sz="2200" dirty="0" smtClean="0">
                <a:solidFill>
                  <a:srgbClr val="3C3C4C"/>
                </a:solidFill>
                <a:latin typeface="Adagio_Slab"/>
                <a:ea typeface="Adagio_Slab"/>
                <a:cs typeface="Adagio_Slab"/>
              </a:rPr>
              <a:t>? – ważny jest nie </a:t>
            </a:r>
            <a:r>
              <a:rPr lang="pl-PL" sz="2200" dirty="0">
                <a:solidFill>
                  <a:srgbClr val="3C3C4C"/>
                </a:solidFill>
                <a:latin typeface="Adagio_Slab"/>
                <a:ea typeface="Adagio_Slab"/>
                <a:cs typeface="Adagio_Slab"/>
              </a:rPr>
              <a:t>tylko zasób słownictwa, ale przede wszystkim umiejętne posługiwanie się składnią i </a:t>
            </a:r>
            <a:r>
              <a:rPr lang="pl-PL" sz="2200" dirty="0" smtClean="0">
                <a:solidFill>
                  <a:srgbClr val="3C3C4C"/>
                </a:solidFill>
                <a:latin typeface="Adagio_Slab"/>
                <a:ea typeface="Adagio_Slab"/>
                <a:cs typeface="Adagio_Slab"/>
              </a:rPr>
              <a:t>gramatyką. </a:t>
            </a:r>
            <a:br>
              <a:rPr lang="pl-PL" sz="2200" dirty="0" smtClean="0">
                <a:solidFill>
                  <a:srgbClr val="3C3C4C"/>
                </a:solidFill>
                <a:latin typeface="Adagio_Slab"/>
                <a:ea typeface="Adagio_Slab"/>
                <a:cs typeface="Adagio_Slab"/>
              </a:rPr>
            </a:br>
            <a:r>
              <a:rPr lang="pl-PL" sz="2200" dirty="0" smtClean="0">
                <a:solidFill>
                  <a:srgbClr val="3C3C4C"/>
                </a:solidFill>
                <a:latin typeface="Adagio_Slab"/>
                <a:ea typeface="Adagio_Slab"/>
                <a:cs typeface="Adagio_Slab"/>
              </a:rPr>
              <a:t>Jeżeli tekst będzie zawierał błędy językowe, </a:t>
            </a:r>
            <a:r>
              <a:rPr lang="pl-PL" sz="2200" dirty="0">
                <a:solidFill>
                  <a:srgbClr val="3C3C4C"/>
                </a:solidFill>
                <a:latin typeface="Adagio_Slab"/>
                <a:ea typeface="Adagio_Slab"/>
                <a:cs typeface="Adagio_Slab"/>
              </a:rPr>
              <a:t>zostanie odrzucony </a:t>
            </a:r>
            <a:r>
              <a:rPr lang="pl-PL" sz="2200" dirty="0" smtClean="0">
                <a:solidFill>
                  <a:srgbClr val="3C3C4C"/>
                </a:solidFill>
                <a:latin typeface="Adagio_Slab"/>
                <a:ea typeface="Adagio_Slab"/>
                <a:cs typeface="Adagio_Slab"/>
              </a:rPr>
              <a:t>już na wstępnym etapie  - </a:t>
            </a:r>
            <a:r>
              <a:rPr lang="pl-PL" sz="2200" dirty="0" err="1" smtClean="0">
                <a:solidFill>
                  <a:srgbClr val="3C3C4C"/>
                </a:solidFill>
                <a:latin typeface="Adagio_Slab"/>
                <a:ea typeface="Adagio_Slab"/>
                <a:cs typeface="Adagio_Slab"/>
              </a:rPr>
              <a:t>desk</a:t>
            </a:r>
            <a:r>
              <a:rPr lang="pl-PL" sz="2200" dirty="0" smtClean="0">
                <a:solidFill>
                  <a:srgbClr val="3C3C4C"/>
                </a:solidFill>
                <a:latin typeface="Adagio_Slab"/>
                <a:ea typeface="Adagio_Slab"/>
                <a:cs typeface="Adagio_Slab"/>
              </a:rPr>
              <a:t> </a:t>
            </a:r>
            <a:r>
              <a:rPr lang="pl-PL" sz="2200" dirty="0" err="1" smtClean="0">
                <a:solidFill>
                  <a:srgbClr val="3C3C4C"/>
                </a:solidFill>
                <a:latin typeface="Adagio_Slab"/>
                <a:ea typeface="Adagio_Slab"/>
                <a:cs typeface="Adagio_Slab"/>
              </a:rPr>
              <a:t>rejection</a:t>
            </a:r>
            <a:r>
              <a:rPr lang="pl-PL" sz="2200" dirty="0" smtClean="0">
                <a:solidFill>
                  <a:srgbClr val="3C3C4C"/>
                </a:solidFill>
                <a:latin typeface="Adagio_Slab"/>
                <a:ea typeface="Adagio_Slab"/>
                <a:cs typeface="Adagio_Slab"/>
              </a:rPr>
              <a:t> </a:t>
            </a:r>
            <a:endParaRPr lang="pl-PL" sz="2200" dirty="0">
              <a:solidFill>
                <a:srgbClr val="3C3C4C"/>
              </a:solidFill>
              <a:latin typeface="Adagio_Slab"/>
              <a:ea typeface="Adagio_Slab"/>
              <a:cs typeface="Adagio_Slab"/>
            </a:endParaRPr>
          </a:p>
          <a:p>
            <a:pPr lvl="0" algn="just">
              <a:lnSpc>
                <a:spcPct val="150000"/>
              </a:lnSpc>
            </a:pPr>
            <a:r>
              <a:rPr lang="pl-PL" sz="2200" dirty="0" smtClean="0">
                <a:solidFill>
                  <a:srgbClr val="3C3C4C"/>
                </a:solidFill>
                <a:latin typeface="Adagio_Slab"/>
                <a:ea typeface="Adagio_Slab"/>
                <a:cs typeface="Adagio_Slab"/>
              </a:rPr>
              <a:t>Jeśli decydujesz się na samodzielne pisanie w j. angielskim zwróć uwagę na następujące kwestie:</a:t>
            </a:r>
          </a:p>
          <a:p>
            <a:pPr marL="342900" lvl="0" indent="-342900" algn="just">
              <a:lnSpc>
                <a:spcPct val="150000"/>
              </a:lnSpc>
              <a:buClr>
                <a:schemeClr val="accent4"/>
              </a:buClr>
              <a:buFont typeface="Wingdings" panose="05000000000000000000" pitchFamily="2" charset="2"/>
              <a:buChar char="§"/>
            </a:pPr>
            <a:r>
              <a:rPr lang="pl-PL" sz="2200" dirty="0" smtClean="0">
                <a:solidFill>
                  <a:srgbClr val="3C3C4C"/>
                </a:solidFill>
                <a:latin typeface="Adagio_Slab"/>
                <a:ea typeface="Adagio_Slab"/>
                <a:cs typeface="Adagio_Slab"/>
              </a:rPr>
              <a:t>sprawdź </a:t>
            </a:r>
            <a:r>
              <a:rPr lang="pl-PL" sz="2200" dirty="0">
                <a:solidFill>
                  <a:srgbClr val="3C3C4C"/>
                </a:solidFill>
                <a:latin typeface="Adagio_Slab"/>
                <a:ea typeface="Adagio_Slab"/>
                <a:cs typeface="Adagio_Slab"/>
              </a:rPr>
              <a:t>czy </a:t>
            </a:r>
            <a:r>
              <a:rPr lang="pl-PL" sz="2200" dirty="0" smtClean="0">
                <a:solidFill>
                  <a:srgbClr val="3C3C4C"/>
                </a:solidFill>
                <a:latin typeface="Adagio_Slab"/>
                <a:ea typeface="Adagio_Slab"/>
                <a:cs typeface="Adagio_Slab"/>
              </a:rPr>
              <a:t>użyłeś </a:t>
            </a:r>
            <a:r>
              <a:rPr lang="pl-PL" sz="2200" dirty="0">
                <a:solidFill>
                  <a:srgbClr val="3C3C4C"/>
                </a:solidFill>
                <a:latin typeface="Adagio_Slab"/>
                <a:ea typeface="Adagio_Slab"/>
                <a:cs typeface="Adagio_Slab"/>
              </a:rPr>
              <a:t>właściwych angielskich terminów naukowych – </a:t>
            </a:r>
            <a:r>
              <a:rPr lang="pl-PL" sz="2200" dirty="0" smtClean="0">
                <a:solidFill>
                  <a:srgbClr val="3C3C4C"/>
                </a:solidFill>
                <a:latin typeface="Adagio_Slab"/>
                <a:ea typeface="Adagio_Slab"/>
                <a:cs typeface="Adagio_Slab"/>
              </a:rPr>
              <a:t>przeanalizuj publikacje napisane </a:t>
            </a:r>
            <a:r>
              <a:rPr lang="pl-PL" sz="2200" dirty="0">
                <a:solidFill>
                  <a:srgbClr val="3C3C4C"/>
                </a:solidFill>
                <a:latin typeface="Adagio_Slab"/>
                <a:ea typeface="Adagio_Slab"/>
                <a:cs typeface="Adagio_Slab"/>
              </a:rPr>
              <a:t>przez osoby </a:t>
            </a:r>
            <a:r>
              <a:rPr lang="pl-PL" sz="2200" dirty="0" smtClean="0">
                <a:solidFill>
                  <a:srgbClr val="3C3C4C"/>
                </a:solidFill>
                <a:latin typeface="Adagio_Slab"/>
                <a:ea typeface="Adagio_Slab"/>
                <a:cs typeface="Adagio_Slab"/>
              </a:rPr>
              <a:t>anglojęzyczne</a:t>
            </a:r>
            <a:endParaRPr lang="pl-PL" sz="2200" dirty="0">
              <a:solidFill>
                <a:srgbClr val="3C3C4C"/>
              </a:solidFill>
              <a:latin typeface="Adagio_Slab"/>
              <a:ea typeface="Adagio_Slab"/>
              <a:cs typeface="Adagio_Slab"/>
            </a:endParaRPr>
          </a:p>
        </p:txBody>
      </p:sp>
    </p:spTree>
    <p:extLst>
      <p:ext uri="{BB962C8B-B14F-4D97-AF65-F5344CB8AC3E}">
        <p14:creationId xmlns:p14="http://schemas.microsoft.com/office/powerpoint/2010/main" val="3687715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numeru slajdu 4"/>
          <p:cNvSpPr>
            <a:spLocks noGrp="1"/>
          </p:cNvSpPr>
          <p:nvPr>
            <p:ph type="sldNum" sz="quarter" idx="12"/>
          </p:nvPr>
        </p:nvSpPr>
        <p:spPr bwMode="auto">
          <a:xfrm>
            <a:off x="9201150" y="2984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471BC88-450B-4787-83F8-7032AAA25F94}" type="slidenum">
              <a:rPr lang="pl-PL" altLang="pl-PL" sz="4000">
                <a:solidFill>
                  <a:srgbClr val="3C3C4C"/>
                </a:solidFill>
                <a:latin typeface="Radikal WUT"/>
                <a:ea typeface="Radikal WUT"/>
                <a:cs typeface="Radikal WUT"/>
              </a:rPr>
              <a:pPr fontAlgn="base">
                <a:spcBef>
                  <a:spcPct val="0"/>
                </a:spcBef>
                <a:spcAft>
                  <a:spcPct val="0"/>
                </a:spcAft>
              </a:pPr>
              <a:t>5</a:t>
            </a:fld>
            <a:endParaRPr lang="pl-PL" altLang="pl-PL" sz="4000">
              <a:solidFill>
                <a:srgbClr val="3C3C4C"/>
              </a:solidFill>
              <a:latin typeface="Radikal WUT"/>
              <a:ea typeface="Radikal WUT"/>
              <a:cs typeface="Radikal WUT"/>
            </a:endParaRPr>
          </a:p>
        </p:txBody>
      </p:sp>
      <p:sp>
        <p:nvSpPr>
          <p:cNvPr id="20483" name="PoleTekstowe 5"/>
          <p:cNvSpPr txBox="1">
            <a:spLocks noChangeArrowheads="1"/>
          </p:cNvSpPr>
          <p:nvPr/>
        </p:nvSpPr>
        <p:spPr bwMode="auto">
          <a:xfrm>
            <a:off x="404813" y="298450"/>
            <a:ext cx="8423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altLang="pl-PL" sz="3200" b="1" dirty="0" smtClean="0">
                <a:solidFill>
                  <a:srgbClr val="3C3C4C"/>
                </a:solidFill>
                <a:latin typeface="Adagio_Slab Medium"/>
                <a:ea typeface="Adagio_Slab Medium"/>
                <a:cs typeface="Adagio_Slab Medium"/>
              </a:rPr>
              <a:t>Tłumaczenie na język angielski</a:t>
            </a:r>
            <a:endParaRPr lang="pl-PL" altLang="pl-PL" sz="3200" b="1" dirty="0">
              <a:solidFill>
                <a:srgbClr val="3C3C4C"/>
              </a:solidFill>
              <a:latin typeface="Adagio_Slab Medium"/>
              <a:ea typeface="Adagio_Slab Medium"/>
              <a:cs typeface="Adagio_Slab Medium"/>
            </a:endParaRPr>
          </a:p>
        </p:txBody>
      </p:sp>
      <p:sp>
        <p:nvSpPr>
          <p:cNvPr id="20484" name="PoleTekstowe 9"/>
          <p:cNvSpPr txBox="1">
            <a:spLocks noChangeArrowheads="1"/>
          </p:cNvSpPr>
          <p:nvPr/>
        </p:nvSpPr>
        <p:spPr bwMode="auto">
          <a:xfrm>
            <a:off x="436563" y="1143000"/>
            <a:ext cx="1150778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342900" lvl="0" indent="-342900" algn="just">
              <a:lnSpc>
                <a:spcPct val="150000"/>
              </a:lnSpc>
              <a:buClr>
                <a:schemeClr val="accent4"/>
              </a:buClr>
              <a:buFont typeface="Wingdings" panose="05000000000000000000" pitchFamily="2" charset="2"/>
              <a:buChar char="§"/>
            </a:pPr>
            <a:r>
              <a:rPr lang="pl-PL" sz="2200" dirty="0" smtClean="0">
                <a:solidFill>
                  <a:srgbClr val="3C3C4C"/>
                </a:solidFill>
                <a:latin typeface="Adagio_Slab"/>
                <a:ea typeface="Adagio_Slab"/>
                <a:cs typeface="Adagio_Slab"/>
              </a:rPr>
              <a:t>nie </a:t>
            </a:r>
            <a:r>
              <a:rPr lang="pl-PL" sz="2200" dirty="0">
                <a:solidFill>
                  <a:srgbClr val="3C3C4C"/>
                </a:solidFill>
                <a:latin typeface="Adagio_Slab"/>
                <a:ea typeface="Adagio_Slab"/>
                <a:cs typeface="Adagio_Slab"/>
              </a:rPr>
              <a:t>należy pisać o samym sobie „the </a:t>
            </a:r>
            <a:r>
              <a:rPr lang="pl-PL" sz="2200" dirty="0" err="1">
                <a:solidFill>
                  <a:srgbClr val="3C3C4C"/>
                </a:solidFill>
                <a:latin typeface="Adagio_Slab"/>
                <a:ea typeface="Adagio_Slab"/>
                <a:cs typeface="Adagio_Slab"/>
              </a:rPr>
              <a:t>author</a:t>
            </a:r>
            <a:r>
              <a:rPr lang="pl-PL" sz="2200" dirty="0">
                <a:solidFill>
                  <a:srgbClr val="3C3C4C"/>
                </a:solidFill>
                <a:latin typeface="Adagio_Slab"/>
                <a:ea typeface="Adagio_Slab"/>
                <a:cs typeface="Adagio_Slab"/>
              </a:rPr>
              <a:t>(s) – to określenie jest niejasne. Właściwsza forma to „we” lub „I” (jeśli to konieczne) lub sformułowania typu „in </a:t>
            </a:r>
            <a:r>
              <a:rPr lang="pl-PL" sz="2200" dirty="0" err="1">
                <a:solidFill>
                  <a:srgbClr val="3C3C4C"/>
                </a:solidFill>
                <a:latin typeface="Adagio_Slab"/>
                <a:ea typeface="Adagio_Slab"/>
                <a:cs typeface="Adagio_Slab"/>
              </a:rPr>
              <a:t>this</a:t>
            </a:r>
            <a:r>
              <a:rPr lang="pl-PL" sz="2200" dirty="0">
                <a:solidFill>
                  <a:srgbClr val="3C3C4C"/>
                </a:solidFill>
                <a:latin typeface="Adagio_Slab"/>
                <a:ea typeface="Adagio_Slab"/>
                <a:cs typeface="Adagio_Slab"/>
              </a:rPr>
              <a:t> </a:t>
            </a:r>
            <a:r>
              <a:rPr lang="pl-PL" sz="2200" dirty="0" err="1">
                <a:solidFill>
                  <a:srgbClr val="3C3C4C"/>
                </a:solidFill>
                <a:latin typeface="Adagio_Slab"/>
                <a:ea typeface="Adagio_Slab"/>
                <a:cs typeface="Adagio_Slab"/>
              </a:rPr>
              <a:t>study</a:t>
            </a:r>
            <a:r>
              <a:rPr lang="pl-PL" sz="2200" dirty="0">
                <a:solidFill>
                  <a:srgbClr val="3C3C4C"/>
                </a:solidFill>
                <a:latin typeface="Adagio_Slab"/>
                <a:ea typeface="Adagio_Slab"/>
                <a:cs typeface="Adagio_Slab"/>
              </a:rPr>
              <a:t>”, „</a:t>
            </a:r>
            <a:r>
              <a:rPr lang="pl-PL" sz="2200" dirty="0" err="1">
                <a:solidFill>
                  <a:srgbClr val="3C3C4C"/>
                </a:solidFill>
                <a:latin typeface="Adagio_Slab"/>
                <a:ea typeface="Adagio_Slab"/>
                <a:cs typeface="Adagio_Slab"/>
              </a:rPr>
              <a:t>our</a:t>
            </a:r>
            <a:r>
              <a:rPr lang="pl-PL" sz="2200" dirty="0">
                <a:solidFill>
                  <a:srgbClr val="3C3C4C"/>
                </a:solidFill>
                <a:latin typeface="Adagio_Slab"/>
                <a:ea typeface="Adagio_Slab"/>
                <a:cs typeface="Adagio_Slab"/>
              </a:rPr>
              <a:t> </a:t>
            </a:r>
            <a:r>
              <a:rPr lang="pl-PL" sz="2200" dirty="0" err="1">
                <a:solidFill>
                  <a:srgbClr val="3C3C4C"/>
                </a:solidFill>
                <a:latin typeface="Adagio_Slab"/>
                <a:ea typeface="Adagio_Slab"/>
                <a:cs typeface="Adagio_Slab"/>
              </a:rPr>
              <a:t>results</a:t>
            </a:r>
            <a:r>
              <a:rPr lang="pl-PL" sz="2200" dirty="0">
                <a:solidFill>
                  <a:srgbClr val="3C3C4C"/>
                </a:solidFill>
                <a:latin typeface="Adagio_Slab"/>
                <a:ea typeface="Adagio_Slab"/>
                <a:cs typeface="Adagio_Slab"/>
              </a:rPr>
              <a:t>”, „in </a:t>
            </a:r>
            <a:r>
              <a:rPr lang="pl-PL" sz="2200" dirty="0" err="1">
                <a:solidFill>
                  <a:srgbClr val="3C3C4C"/>
                </a:solidFill>
                <a:latin typeface="Adagio_Slab"/>
                <a:ea typeface="Adagio_Slab"/>
                <a:cs typeface="Adagio_Slab"/>
              </a:rPr>
              <a:t>our</a:t>
            </a:r>
            <a:r>
              <a:rPr lang="pl-PL" sz="2200" dirty="0">
                <a:solidFill>
                  <a:srgbClr val="3C3C4C"/>
                </a:solidFill>
                <a:latin typeface="Adagio_Slab"/>
                <a:ea typeface="Adagio_Slab"/>
                <a:cs typeface="Adagio_Slab"/>
              </a:rPr>
              <a:t> </a:t>
            </a:r>
            <a:r>
              <a:rPr lang="pl-PL" sz="2200" dirty="0" err="1">
                <a:solidFill>
                  <a:srgbClr val="3C3C4C"/>
                </a:solidFill>
                <a:latin typeface="Adagio_Slab"/>
                <a:ea typeface="Adagio_Slab"/>
                <a:cs typeface="Adagio_Slab"/>
              </a:rPr>
              <a:t>opinion</a:t>
            </a:r>
            <a:r>
              <a:rPr lang="pl-PL" sz="2200" dirty="0">
                <a:solidFill>
                  <a:srgbClr val="3C3C4C"/>
                </a:solidFill>
                <a:latin typeface="Adagio_Slab"/>
                <a:ea typeface="Adagio_Slab"/>
                <a:cs typeface="Adagio_Slab"/>
              </a:rPr>
              <a:t>”</a:t>
            </a:r>
          </a:p>
          <a:p>
            <a:pPr marL="342900" lvl="0" indent="-342900" algn="just">
              <a:lnSpc>
                <a:spcPct val="150000"/>
              </a:lnSpc>
              <a:buClr>
                <a:schemeClr val="accent4"/>
              </a:buClr>
              <a:buFont typeface="Wingdings" panose="05000000000000000000" pitchFamily="2" charset="2"/>
              <a:buChar char="§"/>
            </a:pPr>
            <a:r>
              <a:rPr lang="pl-PL" sz="2200" dirty="0">
                <a:solidFill>
                  <a:srgbClr val="3C3C4C"/>
                </a:solidFill>
                <a:latin typeface="Adagio_Slab"/>
                <a:ea typeface="Adagio_Slab"/>
                <a:cs typeface="Adagio_Slab"/>
              </a:rPr>
              <a:t>w j. angielskim stosuje się kropkę dziesiętną (zamiast przecinków dziesiętnych). Jeśli redakcja czasopisma nie zaleca inaczej, w liczbach przekraczających 4 cyfry, po prawej lub lewej stronie kropki dziesiętnej, powinno się używać tzw. wąskich spacji (a nie przecinków) do oddzielania 3-cyfrowych grup, licząc od kropki dziesiętnej w obu kierunkach</a:t>
            </a:r>
            <a:endParaRPr lang="pl-PL" altLang="pl-PL" sz="2200" dirty="0">
              <a:solidFill>
                <a:srgbClr val="3C3C4C"/>
              </a:solidFill>
              <a:latin typeface="Adagio_Slab"/>
              <a:ea typeface="Adagio_Slab"/>
              <a:cs typeface="Adagio_Slab"/>
            </a:endParaRPr>
          </a:p>
        </p:txBody>
      </p:sp>
    </p:spTree>
    <p:extLst>
      <p:ext uri="{BB962C8B-B14F-4D97-AF65-F5344CB8AC3E}">
        <p14:creationId xmlns:p14="http://schemas.microsoft.com/office/powerpoint/2010/main" val="3131612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numeru slajdu 4"/>
          <p:cNvSpPr>
            <a:spLocks noGrp="1"/>
          </p:cNvSpPr>
          <p:nvPr>
            <p:ph type="sldNum" sz="quarter" idx="12"/>
          </p:nvPr>
        </p:nvSpPr>
        <p:spPr bwMode="auto">
          <a:xfrm>
            <a:off x="9201150" y="2984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471BC88-450B-4787-83F8-7032AAA25F94}" type="slidenum">
              <a:rPr lang="pl-PL" altLang="pl-PL" sz="4000">
                <a:solidFill>
                  <a:srgbClr val="3C3C4C"/>
                </a:solidFill>
                <a:latin typeface="Radikal WUT"/>
                <a:ea typeface="Radikal WUT"/>
                <a:cs typeface="Radikal WUT"/>
              </a:rPr>
              <a:pPr fontAlgn="base">
                <a:spcBef>
                  <a:spcPct val="0"/>
                </a:spcBef>
                <a:spcAft>
                  <a:spcPct val="0"/>
                </a:spcAft>
              </a:pPr>
              <a:t>6</a:t>
            </a:fld>
            <a:endParaRPr lang="pl-PL" altLang="pl-PL" sz="4000">
              <a:solidFill>
                <a:srgbClr val="3C3C4C"/>
              </a:solidFill>
              <a:latin typeface="Radikal WUT"/>
              <a:ea typeface="Radikal WUT"/>
              <a:cs typeface="Radikal WUT"/>
            </a:endParaRPr>
          </a:p>
        </p:txBody>
      </p:sp>
      <p:sp>
        <p:nvSpPr>
          <p:cNvPr id="20483" name="PoleTekstowe 5"/>
          <p:cNvSpPr txBox="1">
            <a:spLocks noChangeArrowheads="1"/>
          </p:cNvSpPr>
          <p:nvPr/>
        </p:nvSpPr>
        <p:spPr bwMode="auto">
          <a:xfrm>
            <a:off x="404813" y="298450"/>
            <a:ext cx="8423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altLang="pl-PL" sz="3200" b="1" dirty="0" smtClean="0">
                <a:solidFill>
                  <a:srgbClr val="3C3C4C"/>
                </a:solidFill>
                <a:latin typeface="Adagio_Slab Medium"/>
                <a:ea typeface="Adagio_Slab Medium"/>
                <a:cs typeface="Adagio_Slab Medium"/>
              </a:rPr>
              <a:t>Tłumaczenie na język angielski</a:t>
            </a:r>
            <a:endParaRPr lang="pl-PL" altLang="pl-PL" sz="3200" b="1" dirty="0">
              <a:solidFill>
                <a:srgbClr val="3C3C4C"/>
              </a:solidFill>
              <a:latin typeface="Adagio_Slab Medium"/>
              <a:ea typeface="Adagio_Slab Medium"/>
              <a:cs typeface="Adagio_Slab Medium"/>
            </a:endParaRPr>
          </a:p>
        </p:txBody>
      </p:sp>
      <p:sp>
        <p:nvSpPr>
          <p:cNvPr id="20484" name="PoleTekstowe 9"/>
          <p:cNvSpPr txBox="1">
            <a:spLocks noChangeArrowheads="1"/>
          </p:cNvSpPr>
          <p:nvPr/>
        </p:nvSpPr>
        <p:spPr bwMode="auto">
          <a:xfrm>
            <a:off x="436563" y="890085"/>
            <a:ext cx="11507787"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342900" lvl="0" indent="-342900" algn="just">
              <a:lnSpc>
                <a:spcPct val="150000"/>
              </a:lnSpc>
              <a:buClr>
                <a:schemeClr val="accent4"/>
              </a:buClr>
              <a:buFont typeface="Wingdings" panose="05000000000000000000" pitchFamily="2" charset="2"/>
              <a:buChar char="§"/>
            </a:pPr>
            <a:r>
              <a:rPr lang="pl-PL" sz="2200" dirty="0">
                <a:solidFill>
                  <a:srgbClr val="3C3C4C"/>
                </a:solidFill>
                <a:latin typeface="Adagio_Slab"/>
                <a:ea typeface="Adagio_Slab"/>
                <a:cs typeface="Adagio_Slab"/>
              </a:rPr>
              <a:t>pisząc o wiekach, miesiącach itd., nie należy używać dużych cyfr rzymskich, gdyż w języku angielskim są one używane rzadko. Ze względu na różnice pomiędzy brytyjską i amerykańską pisownią dat (patrz niżej), najlepiej jest zapisywać nazwy miesięcy całymi słowami lub skracać je do pierwszych 3 liter</a:t>
            </a:r>
          </a:p>
          <a:p>
            <a:pPr marL="342900" lvl="0" indent="-342900" algn="just">
              <a:lnSpc>
                <a:spcPct val="150000"/>
              </a:lnSpc>
              <a:buClr>
                <a:schemeClr val="accent4"/>
              </a:buClr>
              <a:buFont typeface="Wingdings" panose="05000000000000000000" pitchFamily="2" charset="2"/>
              <a:buChar char="§"/>
            </a:pPr>
            <a:r>
              <a:rPr lang="pl-PL" sz="2200" dirty="0">
                <a:solidFill>
                  <a:srgbClr val="3C3C4C"/>
                </a:solidFill>
                <a:latin typeface="Adagio_Slab"/>
                <a:ea typeface="Adagio_Slab"/>
                <a:cs typeface="Adagio_Slab"/>
              </a:rPr>
              <a:t>ujednolicona pisownia wyrazów – konsekwencja w stosowaniu brytyjskiej albo amerykańskiej zasady pisowni. Należy sprawdzić czy czasopismo, do którego aplikujemy, stosuje brytyjską czy amerykańską pisownię</a:t>
            </a:r>
          </a:p>
          <a:p>
            <a:pPr marL="342900" lvl="0" indent="-342900" algn="just">
              <a:lnSpc>
                <a:spcPct val="150000"/>
              </a:lnSpc>
              <a:buClr>
                <a:schemeClr val="accent4"/>
              </a:buClr>
              <a:buFont typeface="Wingdings" panose="05000000000000000000" pitchFamily="2" charset="2"/>
              <a:buChar char="§"/>
            </a:pPr>
            <a:r>
              <a:rPr lang="pl-PL" sz="2200" dirty="0">
                <a:solidFill>
                  <a:srgbClr val="3C3C4C"/>
                </a:solidFill>
                <a:latin typeface="Adagio_Slab"/>
                <a:ea typeface="Adagio_Slab"/>
                <a:cs typeface="Adagio_Slab"/>
              </a:rPr>
              <a:t>zdania nie powinny być bardzo długie, zaś struktura powinna być stosunkowo prosta </a:t>
            </a:r>
          </a:p>
          <a:p>
            <a:pPr marL="342900" lvl="0" indent="-342900" algn="just">
              <a:lnSpc>
                <a:spcPct val="150000"/>
              </a:lnSpc>
              <a:buClr>
                <a:schemeClr val="accent4"/>
              </a:buClr>
              <a:buFont typeface="Wingdings" panose="05000000000000000000" pitchFamily="2" charset="2"/>
              <a:buChar char="§"/>
            </a:pPr>
            <a:r>
              <a:rPr lang="pl-PL" sz="2200" dirty="0">
                <a:solidFill>
                  <a:srgbClr val="3C3C4C"/>
                </a:solidFill>
                <a:latin typeface="Adagio_Slab"/>
                <a:ea typeface="Adagio_Slab"/>
                <a:cs typeface="Adagio_Slab"/>
              </a:rPr>
              <a:t>nie należy nadużywać strony biernej</a:t>
            </a:r>
          </a:p>
          <a:p>
            <a:pPr marL="342900" indent="-342900" algn="just">
              <a:lnSpc>
                <a:spcPct val="150000"/>
              </a:lnSpc>
              <a:buClr>
                <a:schemeClr val="accent4"/>
              </a:buClr>
              <a:buFont typeface="Wingdings" panose="05000000000000000000" pitchFamily="2" charset="2"/>
              <a:buChar char="§"/>
            </a:pPr>
            <a:r>
              <a:rPr lang="pl-PL" sz="2200" dirty="0">
                <a:solidFill>
                  <a:srgbClr val="3C3C4C"/>
                </a:solidFill>
                <a:latin typeface="Adagio_Slab"/>
                <a:ea typeface="Adagio_Slab"/>
                <a:cs typeface="Adagio_Slab"/>
              </a:rPr>
              <a:t>wskazane jest by akapit zaczynał się od tzw. „</a:t>
            </a:r>
            <a:r>
              <a:rPr lang="pl-PL" sz="2200" dirty="0" err="1">
                <a:solidFill>
                  <a:srgbClr val="3C3C4C"/>
                </a:solidFill>
                <a:latin typeface="Adagio_Slab"/>
                <a:ea typeface="Adagio_Slab"/>
                <a:cs typeface="Adagio_Slab"/>
              </a:rPr>
              <a:t>topic</a:t>
            </a:r>
            <a:r>
              <a:rPr lang="pl-PL" sz="2200" dirty="0">
                <a:solidFill>
                  <a:srgbClr val="3C3C4C"/>
                </a:solidFill>
                <a:latin typeface="Adagio_Slab"/>
                <a:ea typeface="Adagio_Slab"/>
                <a:cs typeface="Adagio_Slab"/>
              </a:rPr>
              <a:t> </a:t>
            </a:r>
            <a:r>
              <a:rPr lang="pl-PL" sz="2200" dirty="0" err="1">
                <a:solidFill>
                  <a:srgbClr val="3C3C4C"/>
                </a:solidFill>
                <a:latin typeface="Adagio_Slab"/>
                <a:ea typeface="Adagio_Slab"/>
                <a:cs typeface="Adagio_Slab"/>
              </a:rPr>
              <a:t>sentence</a:t>
            </a:r>
            <a:r>
              <a:rPr lang="pl-PL" sz="2200" dirty="0">
                <a:solidFill>
                  <a:srgbClr val="3C3C4C"/>
                </a:solidFill>
                <a:latin typeface="Adagio_Slab"/>
                <a:ea typeface="Adagio_Slab"/>
                <a:cs typeface="Adagio_Slab"/>
              </a:rPr>
              <a:t>” (zdania, które zawiera ogólny zarys całego akapitu, sygnalizuje  temat), kolejne zdania są rozwinięciem tematu (</a:t>
            </a:r>
            <a:r>
              <a:rPr lang="pl-PL" sz="2200" dirty="0" err="1">
                <a:solidFill>
                  <a:srgbClr val="3C3C4C"/>
                </a:solidFill>
                <a:latin typeface="Adagio_Slab"/>
                <a:ea typeface="Adagio_Slab"/>
                <a:cs typeface="Adagio_Slab"/>
              </a:rPr>
              <a:t>Association</a:t>
            </a:r>
            <a:r>
              <a:rPr lang="pl-PL" sz="2200" dirty="0">
                <a:solidFill>
                  <a:srgbClr val="3C3C4C"/>
                </a:solidFill>
                <a:latin typeface="Adagio_Slab"/>
                <a:ea typeface="Adagio_Slab"/>
                <a:cs typeface="Adagio_Slab"/>
              </a:rPr>
              <a:t> of Science </a:t>
            </a:r>
            <a:r>
              <a:rPr lang="pl-PL" sz="2200" dirty="0" err="1">
                <a:solidFill>
                  <a:srgbClr val="3C3C4C"/>
                </a:solidFill>
                <a:latin typeface="Adagio_Slab"/>
                <a:ea typeface="Adagio_Slab"/>
                <a:cs typeface="Adagio_Slab"/>
              </a:rPr>
              <a:t>Editors</a:t>
            </a:r>
            <a:r>
              <a:rPr lang="pl-PL" sz="2200" dirty="0">
                <a:solidFill>
                  <a:srgbClr val="3C3C4C"/>
                </a:solidFill>
                <a:latin typeface="Adagio_Slab"/>
                <a:ea typeface="Adagio_Slab"/>
                <a:cs typeface="Adagio_Slab"/>
              </a:rPr>
              <a:t>, 2016)</a:t>
            </a:r>
          </a:p>
        </p:txBody>
      </p:sp>
    </p:spTree>
    <p:extLst>
      <p:ext uri="{BB962C8B-B14F-4D97-AF65-F5344CB8AC3E}">
        <p14:creationId xmlns:p14="http://schemas.microsoft.com/office/powerpoint/2010/main" val="3546527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numeru slajdu 4"/>
          <p:cNvSpPr>
            <a:spLocks noGrp="1"/>
          </p:cNvSpPr>
          <p:nvPr>
            <p:ph type="sldNum" sz="quarter" idx="12"/>
          </p:nvPr>
        </p:nvSpPr>
        <p:spPr bwMode="auto">
          <a:xfrm>
            <a:off x="9201150" y="29845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471BC88-450B-4787-83F8-7032AAA25F94}" type="slidenum">
              <a:rPr lang="pl-PL" altLang="pl-PL" sz="4000">
                <a:solidFill>
                  <a:srgbClr val="3C3C4C"/>
                </a:solidFill>
                <a:latin typeface="Radikal WUT"/>
                <a:ea typeface="Radikal WUT"/>
                <a:cs typeface="Radikal WUT"/>
              </a:rPr>
              <a:pPr fontAlgn="base">
                <a:spcBef>
                  <a:spcPct val="0"/>
                </a:spcBef>
                <a:spcAft>
                  <a:spcPct val="0"/>
                </a:spcAft>
              </a:pPr>
              <a:t>7</a:t>
            </a:fld>
            <a:endParaRPr lang="pl-PL" altLang="pl-PL" sz="4000">
              <a:solidFill>
                <a:srgbClr val="3C3C4C"/>
              </a:solidFill>
              <a:latin typeface="Radikal WUT"/>
              <a:ea typeface="Radikal WUT"/>
              <a:cs typeface="Radikal WUT"/>
            </a:endParaRPr>
          </a:p>
        </p:txBody>
      </p:sp>
      <p:sp>
        <p:nvSpPr>
          <p:cNvPr id="20483" name="PoleTekstowe 5"/>
          <p:cNvSpPr txBox="1">
            <a:spLocks noChangeArrowheads="1"/>
          </p:cNvSpPr>
          <p:nvPr/>
        </p:nvSpPr>
        <p:spPr bwMode="auto">
          <a:xfrm>
            <a:off x="404813" y="298450"/>
            <a:ext cx="8423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altLang="pl-PL" sz="3200" b="1" dirty="0" smtClean="0">
                <a:solidFill>
                  <a:srgbClr val="3C3C4C"/>
                </a:solidFill>
                <a:latin typeface="Adagio_Slab Medium"/>
                <a:ea typeface="Adagio_Slab Medium"/>
                <a:cs typeface="Adagio_Slab Medium"/>
              </a:rPr>
              <a:t>Tłumaczenie na język angielski</a:t>
            </a:r>
            <a:endParaRPr lang="pl-PL" altLang="pl-PL" sz="3200" b="1" dirty="0">
              <a:solidFill>
                <a:srgbClr val="3C3C4C"/>
              </a:solidFill>
              <a:latin typeface="Adagio_Slab Medium"/>
              <a:ea typeface="Adagio_Slab Medium"/>
              <a:cs typeface="Adagio_Slab Medium"/>
            </a:endParaRPr>
          </a:p>
        </p:txBody>
      </p:sp>
      <p:sp>
        <p:nvSpPr>
          <p:cNvPr id="20484" name="PoleTekstowe 9"/>
          <p:cNvSpPr txBox="1">
            <a:spLocks noChangeArrowheads="1"/>
          </p:cNvSpPr>
          <p:nvPr/>
        </p:nvSpPr>
        <p:spPr bwMode="auto">
          <a:xfrm>
            <a:off x="436563" y="1143000"/>
            <a:ext cx="11507787"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nSpc>
                <a:spcPct val="150000"/>
              </a:lnSpc>
            </a:pPr>
            <a:r>
              <a:rPr lang="en-US" sz="2400" dirty="0">
                <a:solidFill>
                  <a:srgbClr val="3C3C4C"/>
                </a:solidFill>
                <a:latin typeface="Adagio_Slab"/>
                <a:ea typeface="Adagio_Slab"/>
                <a:cs typeface="Adagio_Slab"/>
              </a:rPr>
              <a:t>Appendix: </a:t>
            </a:r>
            <a:r>
              <a:rPr lang="en-US" sz="2400" dirty="0">
                <a:solidFill>
                  <a:srgbClr val="3C3C4C"/>
                </a:solidFill>
                <a:latin typeface="Adagio_Slab"/>
                <a:ea typeface="Adagio_Slab"/>
                <a:cs typeface="Adagio_Slab"/>
                <a:hlinkClick r:id="rId3" action="ppaction://hlinkfile"/>
              </a:rPr>
              <a:t>Ambiguity</a:t>
            </a:r>
            <a:endParaRPr lang="pl-PL" sz="2400" dirty="0">
              <a:solidFill>
                <a:srgbClr val="3C3C4C"/>
              </a:solidFill>
              <a:latin typeface="Adagio_Slab"/>
              <a:ea typeface="Adagio_Slab"/>
              <a:cs typeface="Adagio_Slab"/>
            </a:endParaRPr>
          </a:p>
          <a:p>
            <a:pPr>
              <a:lnSpc>
                <a:spcPct val="150000"/>
              </a:lnSpc>
            </a:pPr>
            <a:r>
              <a:rPr lang="en-US" sz="2400" dirty="0">
                <a:solidFill>
                  <a:srgbClr val="3C3C4C"/>
                </a:solidFill>
                <a:latin typeface="Adagio_Slab"/>
                <a:ea typeface="Adagio_Slab"/>
                <a:cs typeface="Adagio_Slab"/>
              </a:rPr>
              <a:t>Appendix: </a:t>
            </a:r>
            <a:r>
              <a:rPr lang="en-US" sz="2400" dirty="0">
                <a:solidFill>
                  <a:srgbClr val="3C3C4C"/>
                </a:solidFill>
                <a:latin typeface="Adagio_Slab"/>
                <a:ea typeface="Adagio_Slab"/>
                <a:cs typeface="Adagio_Slab"/>
                <a:hlinkClick r:id="rId4" action="ppaction://hlinkfile"/>
              </a:rPr>
              <a:t>Cohesion</a:t>
            </a:r>
            <a:endParaRPr lang="pl-PL" sz="2400" dirty="0">
              <a:solidFill>
                <a:srgbClr val="3C3C4C"/>
              </a:solidFill>
              <a:latin typeface="Adagio_Slab"/>
              <a:ea typeface="Adagio_Slab"/>
              <a:cs typeface="Adagio_Slab"/>
            </a:endParaRPr>
          </a:p>
          <a:p>
            <a:pPr>
              <a:lnSpc>
                <a:spcPct val="150000"/>
              </a:lnSpc>
            </a:pPr>
            <a:r>
              <a:rPr lang="en-US" sz="2400" dirty="0">
                <a:solidFill>
                  <a:srgbClr val="3C3C4C"/>
                </a:solidFill>
                <a:latin typeface="Adagio_Slab"/>
                <a:ea typeface="Adagio_Slab"/>
                <a:cs typeface="Adagio_Slab"/>
              </a:rPr>
              <a:t>Appendix: </a:t>
            </a:r>
            <a:r>
              <a:rPr lang="en-US" sz="2400" dirty="0">
                <a:solidFill>
                  <a:srgbClr val="3C3C4C"/>
                </a:solidFill>
                <a:latin typeface="Adagio_Slab"/>
                <a:ea typeface="Adagio_Slab"/>
                <a:cs typeface="Adagio_Slab"/>
                <a:hlinkClick r:id="rId5" action="ppaction://hlinkfile"/>
              </a:rPr>
              <a:t>Ethics</a:t>
            </a:r>
            <a:endParaRPr lang="pl-PL" sz="2400" dirty="0">
              <a:solidFill>
                <a:srgbClr val="3C3C4C"/>
              </a:solidFill>
              <a:latin typeface="Adagio_Slab"/>
              <a:ea typeface="Adagio_Slab"/>
              <a:cs typeface="Adagio_Slab"/>
            </a:endParaRPr>
          </a:p>
          <a:p>
            <a:pPr>
              <a:lnSpc>
                <a:spcPct val="150000"/>
              </a:lnSpc>
            </a:pPr>
            <a:r>
              <a:rPr lang="en-US" sz="2400" dirty="0">
                <a:solidFill>
                  <a:srgbClr val="3C3C4C"/>
                </a:solidFill>
                <a:latin typeface="Adagio_Slab"/>
                <a:ea typeface="Adagio_Slab"/>
                <a:cs typeface="Adagio_Slab"/>
              </a:rPr>
              <a:t>Appendix: </a:t>
            </a:r>
            <a:r>
              <a:rPr lang="en-US" sz="2400" dirty="0">
                <a:solidFill>
                  <a:srgbClr val="3C3C4C"/>
                </a:solidFill>
                <a:latin typeface="Adagio_Slab"/>
                <a:ea typeface="Adagio_Slab"/>
                <a:cs typeface="Adagio_Slab"/>
                <a:hlinkClick r:id="rId6" action="ppaction://hlinkfile"/>
              </a:rPr>
              <a:t>Plurals</a:t>
            </a:r>
            <a:endParaRPr lang="pl-PL" sz="2400" dirty="0">
              <a:solidFill>
                <a:srgbClr val="3C3C4C"/>
              </a:solidFill>
              <a:latin typeface="Adagio_Slab"/>
              <a:ea typeface="Adagio_Slab"/>
              <a:cs typeface="Adagio_Slab"/>
            </a:endParaRPr>
          </a:p>
          <a:p>
            <a:pPr>
              <a:lnSpc>
                <a:spcPct val="150000"/>
              </a:lnSpc>
            </a:pPr>
            <a:r>
              <a:rPr lang="en-US" sz="2400" dirty="0">
                <a:solidFill>
                  <a:srgbClr val="3C3C4C"/>
                </a:solidFill>
                <a:latin typeface="Adagio_Slab"/>
                <a:ea typeface="Adagio_Slab"/>
                <a:cs typeface="Adagio_Slab"/>
              </a:rPr>
              <a:t>Appendix: </a:t>
            </a:r>
            <a:r>
              <a:rPr lang="en-US" sz="2400" dirty="0">
                <a:solidFill>
                  <a:srgbClr val="3C3C4C"/>
                </a:solidFill>
                <a:latin typeface="Adagio_Slab"/>
                <a:ea typeface="Adagio_Slab"/>
                <a:cs typeface="Adagio_Slab"/>
                <a:hlinkClick r:id="rId7" action="ppaction://hlinkfile"/>
              </a:rPr>
              <a:t>Simplicity</a:t>
            </a:r>
            <a:endParaRPr lang="pl-PL" sz="2400" dirty="0">
              <a:solidFill>
                <a:srgbClr val="3C3C4C"/>
              </a:solidFill>
              <a:latin typeface="Adagio_Slab"/>
              <a:ea typeface="Adagio_Slab"/>
              <a:cs typeface="Adagio_Slab"/>
            </a:endParaRPr>
          </a:p>
          <a:p>
            <a:pPr>
              <a:lnSpc>
                <a:spcPct val="150000"/>
              </a:lnSpc>
            </a:pPr>
            <a:r>
              <a:rPr lang="en-US" sz="2400" dirty="0">
                <a:solidFill>
                  <a:srgbClr val="3C3C4C"/>
                </a:solidFill>
                <a:latin typeface="Adagio_Slab"/>
                <a:ea typeface="Adagio_Slab"/>
                <a:cs typeface="Adagio_Slab"/>
              </a:rPr>
              <a:t>Appendix: </a:t>
            </a:r>
            <a:r>
              <a:rPr lang="en-US" sz="2400" dirty="0">
                <a:solidFill>
                  <a:srgbClr val="3C3C4C"/>
                </a:solidFill>
                <a:latin typeface="Adagio_Slab"/>
                <a:ea typeface="Adagio_Slab"/>
                <a:cs typeface="Adagio_Slab"/>
                <a:hlinkClick r:id="rId8" action="ppaction://hlinkfile"/>
              </a:rPr>
              <a:t>Spelling</a:t>
            </a:r>
            <a:endParaRPr lang="pl-PL" sz="2400" dirty="0">
              <a:solidFill>
                <a:srgbClr val="3C3C4C"/>
              </a:solidFill>
              <a:latin typeface="Adagio_Slab"/>
              <a:ea typeface="Adagio_Slab"/>
              <a:cs typeface="Adagio_Slab"/>
            </a:endParaRPr>
          </a:p>
          <a:p>
            <a:pPr>
              <a:lnSpc>
                <a:spcPct val="150000"/>
              </a:lnSpc>
            </a:pPr>
            <a:r>
              <a:rPr lang="pl-PL" sz="2400" dirty="0">
                <a:solidFill>
                  <a:srgbClr val="3C3C4C"/>
                </a:solidFill>
                <a:latin typeface="Adagio_Slab"/>
                <a:ea typeface="Adagio_Slab"/>
                <a:cs typeface="Adagio_Slab"/>
              </a:rPr>
              <a:t>Appendix: </a:t>
            </a:r>
            <a:r>
              <a:rPr lang="pl-PL" sz="2400" dirty="0" err="1">
                <a:solidFill>
                  <a:srgbClr val="3C3C4C"/>
                </a:solidFill>
                <a:latin typeface="Adagio_Slab"/>
                <a:ea typeface="Adagio_Slab"/>
                <a:cs typeface="Adagio_Slab"/>
                <a:hlinkClick r:id="rId9" action="ppaction://hlinkfile"/>
              </a:rPr>
              <a:t>Text-tables</a:t>
            </a:r>
            <a:r>
              <a:rPr lang="pl-PL" sz="2400" dirty="0">
                <a:solidFill>
                  <a:srgbClr val="3C3C4C"/>
                </a:solidFill>
                <a:latin typeface="Adagio_Slab"/>
                <a:ea typeface="Adagio_Slab"/>
                <a:cs typeface="Adagio_Slab"/>
              </a:rPr>
              <a:t> </a:t>
            </a:r>
          </a:p>
          <a:p>
            <a:pPr algn="just"/>
            <a:endParaRPr lang="pl-PL" sz="2400" dirty="0">
              <a:solidFill>
                <a:srgbClr val="3C3C4C"/>
              </a:solidFill>
              <a:latin typeface="Adagio_Slab"/>
              <a:ea typeface="Adagio_Slab"/>
              <a:cs typeface="Adagio_Slab"/>
            </a:endParaRPr>
          </a:p>
        </p:txBody>
      </p:sp>
    </p:spTree>
    <p:extLst>
      <p:ext uri="{BB962C8B-B14F-4D97-AF65-F5344CB8AC3E}">
        <p14:creationId xmlns:p14="http://schemas.microsoft.com/office/powerpoint/2010/main" val="1785342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240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Motyw pakietu Office">
  <a:themeElements>
    <a:clrScheme name="Barwy PW">
      <a:dk1>
        <a:srgbClr val="000000"/>
      </a:dk1>
      <a:lt1>
        <a:srgbClr val="FFFFFF"/>
      </a:lt1>
      <a:dk2>
        <a:srgbClr val="44546A"/>
      </a:dk2>
      <a:lt2>
        <a:srgbClr val="B3A0AA"/>
      </a:lt2>
      <a:accent1>
        <a:srgbClr val="7896CF"/>
      </a:accent1>
      <a:accent2>
        <a:srgbClr val="EA7C59"/>
      </a:accent2>
      <a:accent3>
        <a:srgbClr val="FED541"/>
      </a:accent3>
      <a:accent4>
        <a:srgbClr val="69BA9C"/>
      </a:accent4>
      <a:accent5>
        <a:srgbClr val="965F77"/>
      </a:accent5>
      <a:accent6>
        <a:srgbClr val="645959"/>
      </a:accent6>
      <a:hlink>
        <a:srgbClr val="7896CF"/>
      </a:hlink>
      <a:folHlink>
        <a:srgbClr val="965F77"/>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Motyw pakietu Office">
  <a:themeElements>
    <a:clrScheme name="Barwy PW">
      <a:dk1>
        <a:srgbClr val="000000"/>
      </a:dk1>
      <a:lt1>
        <a:srgbClr val="FFFFFF"/>
      </a:lt1>
      <a:dk2>
        <a:srgbClr val="44546A"/>
      </a:dk2>
      <a:lt2>
        <a:srgbClr val="B3A0AA"/>
      </a:lt2>
      <a:accent1>
        <a:srgbClr val="7896CF"/>
      </a:accent1>
      <a:accent2>
        <a:srgbClr val="EA7C59"/>
      </a:accent2>
      <a:accent3>
        <a:srgbClr val="FED541"/>
      </a:accent3>
      <a:accent4>
        <a:srgbClr val="69BA9C"/>
      </a:accent4>
      <a:accent5>
        <a:srgbClr val="965F77"/>
      </a:accent5>
      <a:accent6>
        <a:srgbClr val="645959"/>
      </a:accent6>
      <a:hlink>
        <a:srgbClr val="7896CF"/>
      </a:hlink>
      <a:folHlink>
        <a:srgbClr val="965F77"/>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Motyw pakietu Office">
  <a:themeElements>
    <a:clrScheme name="Barwy PW">
      <a:dk1>
        <a:srgbClr val="000000"/>
      </a:dk1>
      <a:lt1>
        <a:srgbClr val="FFFFFF"/>
      </a:lt1>
      <a:dk2>
        <a:srgbClr val="44546A"/>
      </a:dk2>
      <a:lt2>
        <a:srgbClr val="B3A0AA"/>
      </a:lt2>
      <a:accent1>
        <a:srgbClr val="7896CF"/>
      </a:accent1>
      <a:accent2>
        <a:srgbClr val="EA7C59"/>
      </a:accent2>
      <a:accent3>
        <a:srgbClr val="FED541"/>
      </a:accent3>
      <a:accent4>
        <a:srgbClr val="69BA9C"/>
      </a:accent4>
      <a:accent5>
        <a:srgbClr val="965F77"/>
      </a:accent5>
      <a:accent6>
        <a:srgbClr val="645959"/>
      </a:accent6>
      <a:hlink>
        <a:srgbClr val="7896CF"/>
      </a:hlink>
      <a:folHlink>
        <a:srgbClr val="965F77"/>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2686</TotalTime>
  <Words>1723</Words>
  <Application>Microsoft Office PowerPoint</Application>
  <PresentationFormat>Niestandardowy</PresentationFormat>
  <Paragraphs>112</Paragraphs>
  <Slides>8</Slides>
  <Notes>8</Notes>
  <HiddenSlides>0</HiddenSlides>
  <MMClips>0</MMClips>
  <ScaleCrop>false</ScaleCrop>
  <HeadingPairs>
    <vt:vector size="4" baseType="variant">
      <vt:variant>
        <vt:lpstr>Motyw</vt:lpstr>
      </vt:variant>
      <vt:variant>
        <vt:i4>3</vt:i4>
      </vt:variant>
      <vt:variant>
        <vt:lpstr>Tytuły slajdów</vt:lpstr>
      </vt:variant>
      <vt:variant>
        <vt:i4>8</vt:i4>
      </vt:variant>
    </vt:vector>
  </HeadingPairs>
  <TitlesOfParts>
    <vt:vector size="11" baseType="lpstr">
      <vt:lpstr>1_Motyw pakietu Office</vt:lpstr>
      <vt:lpstr>4_Motyw pakietu Office</vt:lpstr>
      <vt:lpstr>2_Motyw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Emilia Fryszkowska</dc:creator>
  <cp:lastModifiedBy>Iwona Socik</cp:lastModifiedBy>
  <cp:revision>202</cp:revision>
  <dcterms:created xsi:type="dcterms:W3CDTF">2017-01-20T08:44:33Z</dcterms:created>
  <dcterms:modified xsi:type="dcterms:W3CDTF">2018-06-04T06:43:38Z</dcterms:modified>
</cp:coreProperties>
</file>